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41"/>
  </p:notesMasterIdLst>
  <p:sldIdLst>
    <p:sldId id="256" r:id="rId2"/>
    <p:sldId id="257" r:id="rId3"/>
    <p:sldId id="321" r:id="rId4"/>
    <p:sldId id="259" r:id="rId5"/>
    <p:sldId id="308" r:id="rId6"/>
    <p:sldId id="381" r:id="rId7"/>
    <p:sldId id="383" r:id="rId8"/>
    <p:sldId id="384" r:id="rId9"/>
    <p:sldId id="323" r:id="rId10"/>
    <p:sldId id="385" r:id="rId11"/>
    <p:sldId id="386" r:id="rId12"/>
    <p:sldId id="387" r:id="rId13"/>
    <p:sldId id="388" r:id="rId14"/>
    <p:sldId id="389" r:id="rId15"/>
    <p:sldId id="395" r:id="rId16"/>
    <p:sldId id="390" r:id="rId17"/>
    <p:sldId id="392" r:id="rId18"/>
    <p:sldId id="393" r:id="rId19"/>
    <p:sldId id="409" r:id="rId20"/>
    <p:sldId id="325" r:id="rId21"/>
    <p:sldId id="304" r:id="rId22"/>
    <p:sldId id="396" r:id="rId23"/>
    <p:sldId id="397" r:id="rId24"/>
    <p:sldId id="399" r:id="rId25"/>
    <p:sldId id="346" r:id="rId26"/>
    <p:sldId id="335" r:id="rId27"/>
    <p:sldId id="400" r:id="rId28"/>
    <p:sldId id="398" r:id="rId29"/>
    <p:sldId id="401" r:id="rId30"/>
    <p:sldId id="349" r:id="rId31"/>
    <p:sldId id="406" r:id="rId32"/>
    <p:sldId id="402" r:id="rId33"/>
    <p:sldId id="403" r:id="rId34"/>
    <p:sldId id="404" r:id="rId35"/>
    <p:sldId id="405" r:id="rId36"/>
    <p:sldId id="407" r:id="rId37"/>
    <p:sldId id="408" r:id="rId38"/>
    <p:sldId id="286" r:id="rId39"/>
    <p:sldId id="287" r:id="rId40"/>
  </p:sldIdLst>
  <p:sldSz cx="12192000" cy="6858000"/>
  <p:notesSz cx="6858000" cy="9144000"/>
  <p:embeddedFontLs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Consolas" panose="020B0609020204030204" pitchFamily="49" charset="0"/>
      <p:regular r:id="rId46"/>
      <p:bold r:id="rId47"/>
      <p:italic r:id="rId48"/>
      <p:boldItalic r:id="rId49"/>
    </p:embeddedFont>
    <p:embeddedFont>
      <p:font typeface="Open Sans" panose="020B0606030504020204" pitchFamily="34" charset="0"/>
      <p:regular r:id="rId50"/>
      <p:bold r:id="rId51"/>
      <p:italic r:id="rId52"/>
      <p:boldItalic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rlos Klapp" initials="CK" lastIdx="1" clrIdx="0">
    <p:extLst>
      <p:ext uri="{19B8F6BF-5375-455C-9EA6-DF929625EA0E}">
        <p15:presenceInfo xmlns:p15="http://schemas.microsoft.com/office/powerpoint/2012/main" userId="b4dccf25be3f2e1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CABFD6B-E13D-420D-8AD0-F7EFE13DBF6A}">
  <a:tblStyle styleId="{7CABFD6B-E13D-420D-8AD0-F7EFE13DBF6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71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810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53468de8c8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363B3E"/>
              </a:solidFill>
              <a:highlight>
                <a:srgbClr val="F6F6F6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g53468de8c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990054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85076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76875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844920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190966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04657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006899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406076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10508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7022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956ba3976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g956ba3976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98f53a6052_1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98f53a6052_1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20536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05018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99918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6351136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98f53a6052_1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98f53a6052_1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2875348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9083669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98f53a6052_1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98f53a6052_1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899839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9351933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605162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98f53a6052_1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98f53a6052_1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64611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113094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3397578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8040084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8786989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5582065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248705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9242290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2539817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3759007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53468de8c8_0_1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g53468de8c8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956ba397a9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g956ba397a9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98f53a6052_1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98f53a6052_1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243707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49830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574438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33105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98f53a6052_1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98f53a6052_1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5149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folie">
  <p:cSld name="Titelfoli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 rot="-719520">
            <a:off x="-2039239" y="750614"/>
            <a:ext cx="12151343" cy="8268943"/>
          </a:xfrm>
          <a:custGeom>
            <a:avLst/>
            <a:gdLst/>
            <a:ahLst/>
            <a:cxnLst/>
            <a:rect l="l" t="t" r="r" b="b"/>
            <a:pathLst>
              <a:path w="11347169" h="6988954" extrusionOk="0">
                <a:moveTo>
                  <a:pt x="19529" y="0"/>
                </a:moveTo>
                <a:cubicBezTo>
                  <a:pt x="2378910" y="33152"/>
                  <a:pt x="4988968" y="-9344"/>
                  <a:pt x="7348349" y="23808"/>
                </a:cubicBezTo>
                <a:cubicBezTo>
                  <a:pt x="9556836" y="23808"/>
                  <a:pt x="11347169" y="1583009"/>
                  <a:pt x="11347169" y="3506381"/>
                </a:cubicBezTo>
                <a:cubicBezTo>
                  <a:pt x="11347169" y="5429753"/>
                  <a:pt x="9556836" y="6988954"/>
                  <a:pt x="7348349" y="6988954"/>
                </a:cubicBezTo>
                <a:lnTo>
                  <a:pt x="0" y="6983748"/>
                </a:lnTo>
                <a:cubicBezTo>
                  <a:pt x="6510" y="4655832"/>
                  <a:pt x="13019" y="2327916"/>
                  <a:pt x="19529" y="0"/>
                </a:cubicBezTo>
                <a:close/>
              </a:path>
            </a:pathLst>
          </a:custGeom>
          <a:gradFill>
            <a:gsLst>
              <a:gs pos="0">
                <a:srgbClr val="DE5514"/>
              </a:gs>
              <a:gs pos="26000">
                <a:srgbClr val="DE5514"/>
              </a:gs>
              <a:gs pos="100000">
                <a:srgbClr val="FF910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20000" y="1780674"/>
            <a:ext cx="6840000" cy="23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Open Sans"/>
              <a:buNone/>
              <a:defRPr sz="40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720000" y="4319336"/>
            <a:ext cx="6840000" cy="11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33333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ftr" idx="11"/>
          </p:nvPr>
        </p:nvSpPr>
        <p:spPr>
          <a:xfrm>
            <a:off x="518615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5" name="Google Shape;15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57500" y="213175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, Inhalt und Vollbild (Google Slides) 1 1">
  <p:cSld name="Titel, Inhalt und Vollbild (Google Slides)_1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86275" y="-808500"/>
            <a:ext cx="12781926" cy="7931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6" name="Google Shape;66;p12"/>
          <p:cNvGrpSpPr/>
          <p:nvPr/>
        </p:nvGrpSpPr>
        <p:grpSpPr>
          <a:xfrm>
            <a:off x="4872251" y="-32697"/>
            <a:ext cx="7633645" cy="7079504"/>
            <a:chOff x="4872251" y="-32697"/>
            <a:chExt cx="7633645" cy="7079504"/>
          </a:xfrm>
        </p:grpSpPr>
        <p:sp>
          <p:nvSpPr>
            <p:cNvPr id="67" name="Google Shape;67;p12"/>
            <p:cNvSpPr/>
            <p:nvPr/>
          </p:nvSpPr>
          <p:spPr>
            <a:xfrm>
              <a:off x="4872251" y="-32697"/>
              <a:ext cx="7618074" cy="7079504"/>
            </a:xfrm>
            <a:custGeom>
              <a:avLst/>
              <a:gdLst/>
              <a:ahLst/>
              <a:cxnLst/>
              <a:rect l="l" t="t" r="r" b="b"/>
              <a:pathLst>
                <a:path w="5963267" h="7079504" extrusionOk="0">
                  <a:moveTo>
                    <a:pt x="0" y="0"/>
                  </a:moveTo>
                  <a:lnTo>
                    <a:pt x="5820258" y="13647"/>
                  </a:lnTo>
                  <a:lnTo>
                    <a:pt x="5963267" y="6861139"/>
                  </a:lnTo>
                  <a:lnTo>
                    <a:pt x="5818684" y="7079504"/>
                  </a:lnTo>
                  <a:cubicBezTo>
                    <a:pt x="5672350" y="6746648"/>
                    <a:pt x="5911158" y="4096842"/>
                    <a:pt x="3823145" y="2107157"/>
                  </a:cubicBezTo>
                  <a:cubicBezTo>
                    <a:pt x="2374208" y="881748"/>
                    <a:pt x="1257307" y="61505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100000">
                  <a:srgbClr val="FF91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12"/>
            <p:cNvSpPr/>
            <p:nvPr/>
          </p:nvSpPr>
          <p:spPr>
            <a:xfrm>
              <a:off x="6905766" y="-19050"/>
              <a:ext cx="5600131" cy="6888436"/>
            </a:xfrm>
            <a:custGeom>
              <a:avLst/>
              <a:gdLst/>
              <a:ahLst/>
              <a:cxnLst/>
              <a:rect l="l" t="t" r="r" b="b"/>
              <a:pathLst>
                <a:path w="5600131" h="6888436" extrusionOk="0">
                  <a:moveTo>
                    <a:pt x="0" y="0"/>
                  </a:moveTo>
                  <a:lnTo>
                    <a:pt x="5463654" y="0"/>
                  </a:lnTo>
                  <a:lnTo>
                    <a:pt x="5600131" y="6847492"/>
                  </a:lnTo>
                  <a:lnTo>
                    <a:pt x="5540991" y="6888436"/>
                  </a:lnTo>
                  <a:cubicBezTo>
                    <a:pt x="5394657" y="6555580"/>
                    <a:pt x="5761630" y="4260615"/>
                    <a:pt x="3534771" y="2011623"/>
                  </a:cubicBezTo>
                  <a:cubicBezTo>
                    <a:pt x="2085834" y="786214"/>
                    <a:pt x="1279857" y="58775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9" name="Google Shape;69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57500" y="213175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, Inhalt und Vollbild (Google Slides) 2 1">
  <p:cSld name="Titel, Inhalt und Vollbild (Google Slides)_2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3"/>
          <p:cNvPicPr preferRelativeResize="0"/>
          <p:nvPr/>
        </p:nvPicPr>
        <p:blipFill rotWithShape="1">
          <a:blip r:embed="rId2">
            <a:alphaModFix/>
          </a:blip>
          <a:srcRect l="901" t="10946" b="8323"/>
          <a:stretch/>
        </p:blipFill>
        <p:spPr>
          <a:xfrm>
            <a:off x="-149800" y="-110750"/>
            <a:ext cx="12412749" cy="73704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" name="Google Shape;72;p13"/>
          <p:cNvGrpSpPr/>
          <p:nvPr/>
        </p:nvGrpSpPr>
        <p:grpSpPr>
          <a:xfrm flipH="1">
            <a:off x="-149799" y="-110747"/>
            <a:ext cx="7633645" cy="7079504"/>
            <a:chOff x="4872251" y="-32697"/>
            <a:chExt cx="7633645" cy="7079504"/>
          </a:xfrm>
        </p:grpSpPr>
        <p:sp>
          <p:nvSpPr>
            <p:cNvPr id="73" name="Google Shape;73;p13"/>
            <p:cNvSpPr/>
            <p:nvPr/>
          </p:nvSpPr>
          <p:spPr>
            <a:xfrm>
              <a:off x="4872251" y="-32697"/>
              <a:ext cx="7618074" cy="7079504"/>
            </a:xfrm>
            <a:custGeom>
              <a:avLst/>
              <a:gdLst/>
              <a:ahLst/>
              <a:cxnLst/>
              <a:rect l="l" t="t" r="r" b="b"/>
              <a:pathLst>
                <a:path w="5963267" h="7079504" extrusionOk="0">
                  <a:moveTo>
                    <a:pt x="0" y="0"/>
                  </a:moveTo>
                  <a:lnTo>
                    <a:pt x="5820258" y="13647"/>
                  </a:lnTo>
                  <a:lnTo>
                    <a:pt x="5963267" y="6861139"/>
                  </a:lnTo>
                  <a:lnTo>
                    <a:pt x="5818684" y="7079504"/>
                  </a:lnTo>
                  <a:cubicBezTo>
                    <a:pt x="5672350" y="6746648"/>
                    <a:pt x="5911158" y="4096842"/>
                    <a:pt x="3823145" y="2107157"/>
                  </a:cubicBezTo>
                  <a:cubicBezTo>
                    <a:pt x="2374208" y="881748"/>
                    <a:pt x="1257307" y="61505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100000">
                  <a:srgbClr val="FF91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6905766" y="-19050"/>
              <a:ext cx="5600131" cy="6888436"/>
            </a:xfrm>
            <a:custGeom>
              <a:avLst/>
              <a:gdLst/>
              <a:ahLst/>
              <a:cxnLst/>
              <a:rect l="l" t="t" r="r" b="b"/>
              <a:pathLst>
                <a:path w="5600131" h="6888436" extrusionOk="0">
                  <a:moveTo>
                    <a:pt x="0" y="0"/>
                  </a:moveTo>
                  <a:lnTo>
                    <a:pt x="5463654" y="0"/>
                  </a:lnTo>
                  <a:lnTo>
                    <a:pt x="5600131" y="6847492"/>
                  </a:lnTo>
                  <a:lnTo>
                    <a:pt x="5540991" y="6888436"/>
                  </a:lnTo>
                  <a:cubicBezTo>
                    <a:pt x="5394657" y="6555580"/>
                    <a:pt x="5761630" y="4260615"/>
                    <a:pt x="3534771" y="2011623"/>
                  </a:cubicBezTo>
                  <a:cubicBezTo>
                    <a:pt x="2085834" y="786214"/>
                    <a:pt x="1279857" y="58775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75" name="Google Shape;7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8075" y="145150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, Inhalt und Bild (Google Slides) 2">
  <p:cSld name="Titel, Inhalt und Bild (Google Slides)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4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3176525" y="-152825"/>
            <a:ext cx="10543925" cy="73379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" name="Google Shape;78;p14"/>
          <p:cNvGrpSpPr/>
          <p:nvPr/>
        </p:nvGrpSpPr>
        <p:grpSpPr>
          <a:xfrm flipH="1">
            <a:off x="4362450" y="-54689"/>
            <a:ext cx="7829551" cy="6967378"/>
            <a:chOff x="0" y="-24514"/>
            <a:chExt cx="7829551" cy="6967378"/>
          </a:xfrm>
        </p:grpSpPr>
        <p:sp>
          <p:nvSpPr>
            <p:cNvPr id="79" name="Google Shape;79;p14"/>
            <p:cNvSpPr/>
            <p:nvPr/>
          </p:nvSpPr>
          <p:spPr>
            <a:xfrm>
              <a:off x="1" y="-24513"/>
              <a:ext cx="7829550" cy="6951629"/>
            </a:xfrm>
            <a:custGeom>
              <a:avLst/>
              <a:gdLst/>
              <a:ahLst/>
              <a:cxnLst/>
              <a:rect l="l" t="t" r="r" b="b"/>
              <a:pathLst>
                <a:path w="7829550" h="6951629" extrusionOk="0">
                  <a:moveTo>
                    <a:pt x="0" y="0"/>
                  </a:moveTo>
                  <a:lnTo>
                    <a:pt x="7829550" y="5402"/>
                  </a:lnTo>
                  <a:cubicBezTo>
                    <a:pt x="7067550" y="1740774"/>
                    <a:pt x="6438900" y="3070694"/>
                    <a:pt x="6457950" y="4634616"/>
                  </a:cubicBezTo>
                  <a:cubicBezTo>
                    <a:pt x="6553200" y="6188192"/>
                    <a:pt x="7829550" y="7208367"/>
                    <a:pt x="7391400" y="6895043"/>
                  </a:cubicBezTo>
                  <a:lnTo>
                    <a:pt x="0" y="6914093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45000">
                  <a:srgbClr val="DE5514"/>
                </a:gs>
                <a:gs pos="100000">
                  <a:srgbClr val="FF9100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0" y="-24514"/>
              <a:ext cx="7458735" cy="6967378"/>
            </a:xfrm>
            <a:custGeom>
              <a:avLst/>
              <a:gdLst/>
              <a:ahLst/>
              <a:cxnLst/>
              <a:rect l="l" t="t" r="r" b="b"/>
              <a:pathLst>
                <a:path w="7458735" h="6967378" extrusionOk="0">
                  <a:moveTo>
                    <a:pt x="0" y="0"/>
                  </a:moveTo>
                  <a:lnTo>
                    <a:pt x="7048500" y="10804"/>
                  </a:lnTo>
                  <a:cubicBezTo>
                    <a:pt x="6572250" y="1727126"/>
                    <a:pt x="6153150" y="2765894"/>
                    <a:pt x="6096000" y="3682116"/>
                  </a:cubicBezTo>
                  <a:cubicBezTo>
                    <a:pt x="5981700" y="6435842"/>
                    <a:pt x="7829550" y="7215742"/>
                    <a:pt x="7391400" y="6902418"/>
                  </a:cubicBezTo>
                  <a:lnTo>
                    <a:pt x="0" y="69140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1" name="Google Shape;81;p14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, Inhalt und Vollbild (Google Slides) 1 1 1">
  <p:cSld name="Titel, Inhalt und Vollbild (Google Slides)_1_1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5"/>
          <p:cNvPicPr preferRelativeResize="0"/>
          <p:nvPr/>
        </p:nvPicPr>
        <p:blipFill rotWithShape="1">
          <a:blip r:embed="rId2">
            <a:alphaModFix/>
          </a:blip>
          <a:srcRect l="15944" t="10158" r="3688" b="10539"/>
          <a:stretch/>
        </p:blipFill>
        <p:spPr>
          <a:xfrm>
            <a:off x="0" y="-32700"/>
            <a:ext cx="12505905" cy="82264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" name="Google Shape;84;p15"/>
          <p:cNvGrpSpPr/>
          <p:nvPr/>
        </p:nvGrpSpPr>
        <p:grpSpPr>
          <a:xfrm>
            <a:off x="4872251" y="-32697"/>
            <a:ext cx="7633645" cy="7079504"/>
            <a:chOff x="4872251" y="-32697"/>
            <a:chExt cx="7633645" cy="7079504"/>
          </a:xfrm>
        </p:grpSpPr>
        <p:sp>
          <p:nvSpPr>
            <p:cNvPr id="85" name="Google Shape;85;p15"/>
            <p:cNvSpPr/>
            <p:nvPr/>
          </p:nvSpPr>
          <p:spPr>
            <a:xfrm>
              <a:off x="4872251" y="-32697"/>
              <a:ext cx="7618074" cy="7079504"/>
            </a:xfrm>
            <a:custGeom>
              <a:avLst/>
              <a:gdLst/>
              <a:ahLst/>
              <a:cxnLst/>
              <a:rect l="l" t="t" r="r" b="b"/>
              <a:pathLst>
                <a:path w="5963267" h="7079504" extrusionOk="0">
                  <a:moveTo>
                    <a:pt x="0" y="0"/>
                  </a:moveTo>
                  <a:lnTo>
                    <a:pt x="5820258" y="13647"/>
                  </a:lnTo>
                  <a:lnTo>
                    <a:pt x="5963267" y="6861139"/>
                  </a:lnTo>
                  <a:lnTo>
                    <a:pt x="5818684" y="7079504"/>
                  </a:lnTo>
                  <a:cubicBezTo>
                    <a:pt x="5672350" y="6746648"/>
                    <a:pt x="5911158" y="4096842"/>
                    <a:pt x="3823145" y="2107157"/>
                  </a:cubicBezTo>
                  <a:cubicBezTo>
                    <a:pt x="2374208" y="881748"/>
                    <a:pt x="1257307" y="61505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100000">
                  <a:srgbClr val="FF91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6905766" y="-19050"/>
              <a:ext cx="5600131" cy="6888436"/>
            </a:xfrm>
            <a:custGeom>
              <a:avLst/>
              <a:gdLst/>
              <a:ahLst/>
              <a:cxnLst/>
              <a:rect l="l" t="t" r="r" b="b"/>
              <a:pathLst>
                <a:path w="5600131" h="6888436" extrusionOk="0">
                  <a:moveTo>
                    <a:pt x="0" y="0"/>
                  </a:moveTo>
                  <a:lnTo>
                    <a:pt x="5463654" y="0"/>
                  </a:lnTo>
                  <a:lnTo>
                    <a:pt x="5600131" y="6847492"/>
                  </a:lnTo>
                  <a:lnTo>
                    <a:pt x="5540991" y="6888436"/>
                  </a:lnTo>
                  <a:cubicBezTo>
                    <a:pt x="5394657" y="6555580"/>
                    <a:pt x="5761630" y="4260615"/>
                    <a:pt x="3534771" y="2011623"/>
                  </a:cubicBezTo>
                  <a:cubicBezTo>
                    <a:pt x="2085834" y="786214"/>
                    <a:pt x="1279857" y="58775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7" name="Google Shape;87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57500" y="213175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, Inhalt und Bild (Google Slides) 1">
  <p:cSld name="Titel, Inhalt und Bild (Google Slides)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61125" y="-12250"/>
            <a:ext cx="6086699" cy="6882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" name="Google Shape;90;p16"/>
          <p:cNvGrpSpPr/>
          <p:nvPr/>
        </p:nvGrpSpPr>
        <p:grpSpPr>
          <a:xfrm>
            <a:off x="0" y="-24514"/>
            <a:ext cx="7829551" cy="6967378"/>
            <a:chOff x="0" y="-24514"/>
            <a:chExt cx="7829551" cy="6967378"/>
          </a:xfrm>
        </p:grpSpPr>
        <p:sp>
          <p:nvSpPr>
            <p:cNvPr id="91" name="Google Shape;91;p16"/>
            <p:cNvSpPr/>
            <p:nvPr/>
          </p:nvSpPr>
          <p:spPr>
            <a:xfrm>
              <a:off x="1" y="-24513"/>
              <a:ext cx="7829550" cy="6951629"/>
            </a:xfrm>
            <a:custGeom>
              <a:avLst/>
              <a:gdLst/>
              <a:ahLst/>
              <a:cxnLst/>
              <a:rect l="l" t="t" r="r" b="b"/>
              <a:pathLst>
                <a:path w="7829550" h="6951629" extrusionOk="0">
                  <a:moveTo>
                    <a:pt x="0" y="0"/>
                  </a:moveTo>
                  <a:lnTo>
                    <a:pt x="7829550" y="5402"/>
                  </a:lnTo>
                  <a:cubicBezTo>
                    <a:pt x="7067550" y="1740774"/>
                    <a:pt x="6438900" y="3070694"/>
                    <a:pt x="6457950" y="4634616"/>
                  </a:cubicBezTo>
                  <a:cubicBezTo>
                    <a:pt x="6553200" y="6188192"/>
                    <a:pt x="7829550" y="7208367"/>
                    <a:pt x="7391400" y="6895043"/>
                  </a:cubicBezTo>
                  <a:lnTo>
                    <a:pt x="0" y="6914093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45000">
                  <a:srgbClr val="DE5514"/>
                </a:gs>
                <a:gs pos="100000">
                  <a:srgbClr val="FF9100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6"/>
            <p:cNvSpPr/>
            <p:nvPr/>
          </p:nvSpPr>
          <p:spPr>
            <a:xfrm>
              <a:off x="0" y="-24514"/>
              <a:ext cx="7458735" cy="6967378"/>
            </a:xfrm>
            <a:custGeom>
              <a:avLst/>
              <a:gdLst/>
              <a:ahLst/>
              <a:cxnLst/>
              <a:rect l="l" t="t" r="r" b="b"/>
              <a:pathLst>
                <a:path w="7458735" h="6967378" extrusionOk="0">
                  <a:moveTo>
                    <a:pt x="0" y="0"/>
                  </a:moveTo>
                  <a:lnTo>
                    <a:pt x="7048500" y="10804"/>
                  </a:lnTo>
                  <a:cubicBezTo>
                    <a:pt x="6572250" y="1727126"/>
                    <a:pt x="6153150" y="2765894"/>
                    <a:pt x="6096000" y="3682116"/>
                  </a:cubicBezTo>
                  <a:cubicBezTo>
                    <a:pt x="5981700" y="6435842"/>
                    <a:pt x="7829550" y="7215742"/>
                    <a:pt x="7391400" y="6902418"/>
                  </a:cubicBezTo>
                  <a:lnTo>
                    <a:pt x="0" y="69140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3" name="Google Shape;93;p1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body" idx="1"/>
          </p:nvPr>
        </p:nvSpPr>
        <p:spPr>
          <a:xfrm>
            <a:off x="720000" y="2988000"/>
            <a:ext cx="4931400" cy="30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0360" algn="l" rtl="0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rgbClr val="DE5514"/>
              </a:buClr>
              <a:buSzPts val="1760"/>
              <a:buFont typeface="Open Sans"/>
              <a:buChar char="•"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body" idx="2"/>
          </p:nvPr>
        </p:nvSpPr>
        <p:spPr>
          <a:xfrm>
            <a:off x="720000" y="1800000"/>
            <a:ext cx="49314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28571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75707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, Inhalt und Vollbild (Google Slides) 1 2">
  <p:cSld name="Titel, Inhalt und Vollbild (Google Slides)_1_2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7"/>
          <p:cNvPicPr preferRelativeResize="0"/>
          <p:nvPr/>
        </p:nvPicPr>
        <p:blipFill>
          <a:blip r:embed="rId2">
            <a:alphaModFix amt="84000"/>
          </a:blip>
          <a:stretch>
            <a:fillRect/>
          </a:stretch>
        </p:blipFill>
        <p:spPr>
          <a:xfrm>
            <a:off x="-37775" y="-32700"/>
            <a:ext cx="12482674" cy="7079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8" name="Google Shape;98;p17"/>
          <p:cNvGrpSpPr/>
          <p:nvPr/>
        </p:nvGrpSpPr>
        <p:grpSpPr>
          <a:xfrm>
            <a:off x="4872251" y="-32697"/>
            <a:ext cx="7633645" cy="7079504"/>
            <a:chOff x="4872251" y="-32697"/>
            <a:chExt cx="7633645" cy="7079504"/>
          </a:xfrm>
        </p:grpSpPr>
        <p:sp>
          <p:nvSpPr>
            <p:cNvPr id="99" name="Google Shape;99;p17"/>
            <p:cNvSpPr/>
            <p:nvPr/>
          </p:nvSpPr>
          <p:spPr>
            <a:xfrm>
              <a:off x="4872251" y="-32697"/>
              <a:ext cx="7618074" cy="7079504"/>
            </a:xfrm>
            <a:custGeom>
              <a:avLst/>
              <a:gdLst/>
              <a:ahLst/>
              <a:cxnLst/>
              <a:rect l="l" t="t" r="r" b="b"/>
              <a:pathLst>
                <a:path w="5963267" h="7079504" extrusionOk="0">
                  <a:moveTo>
                    <a:pt x="0" y="0"/>
                  </a:moveTo>
                  <a:lnTo>
                    <a:pt x="5820258" y="13647"/>
                  </a:lnTo>
                  <a:lnTo>
                    <a:pt x="5963267" y="6861139"/>
                  </a:lnTo>
                  <a:lnTo>
                    <a:pt x="5818684" y="7079504"/>
                  </a:lnTo>
                  <a:cubicBezTo>
                    <a:pt x="5672350" y="6746648"/>
                    <a:pt x="5911158" y="4096842"/>
                    <a:pt x="3823145" y="2107157"/>
                  </a:cubicBezTo>
                  <a:cubicBezTo>
                    <a:pt x="2374208" y="881748"/>
                    <a:pt x="1257307" y="61505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100000">
                  <a:srgbClr val="FF91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7"/>
            <p:cNvSpPr/>
            <p:nvPr/>
          </p:nvSpPr>
          <p:spPr>
            <a:xfrm>
              <a:off x="6905766" y="-19050"/>
              <a:ext cx="5600131" cy="6888436"/>
            </a:xfrm>
            <a:custGeom>
              <a:avLst/>
              <a:gdLst/>
              <a:ahLst/>
              <a:cxnLst/>
              <a:rect l="l" t="t" r="r" b="b"/>
              <a:pathLst>
                <a:path w="5600131" h="6888436" extrusionOk="0">
                  <a:moveTo>
                    <a:pt x="0" y="0"/>
                  </a:moveTo>
                  <a:lnTo>
                    <a:pt x="5463654" y="0"/>
                  </a:lnTo>
                  <a:lnTo>
                    <a:pt x="5600131" y="6847492"/>
                  </a:lnTo>
                  <a:lnTo>
                    <a:pt x="5540991" y="6888436"/>
                  </a:lnTo>
                  <a:cubicBezTo>
                    <a:pt x="5394657" y="6555580"/>
                    <a:pt x="5761630" y="4260615"/>
                    <a:pt x="3534771" y="2011623"/>
                  </a:cubicBezTo>
                  <a:cubicBezTo>
                    <a:pt x="2085834" y="786214"/>
                    <a:pt x="1279857" y="58775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1" name="Google Shape;101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33700" y="213175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, Inhalt und Vollbild (Google Slides) 1 3">
  <p:cSld name="Titel, Inhalt und Vollbild (Google Slides)_1_3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8"/>
          <p:cNvPicPr preferRelativeResize="0"/>
          <p:nvPr/>
        </p:nvPicPr>
        <p:blipFill>
          <a:blip r:embed="rId2">
            <a:alphaModFix amt="95000"/>
          </a:blip>
          <a:stretch>
            <a:fillRect/>
          </a:stretch>
        </p:blipFill>
        <p:spPr>
          <a:xfrm>
            <a:off x="-93950" y="-103800"/>
            <a:ext cx="12430473" cy="6961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4" name="Google Shape;104;p18"/>
          <p:cNvGrpSpPr/>
          <p:nvPr/>
        </p:nvGrpSpPr>
        <p:grpSpPr>
          <a:xfrm>
            <a:off x="4872251" y="-32697"/>
            <a:ext cx="7633645" cy="7079504"/>
            <a:chOff x="4872251" y="-32697"/>
            <a:chExt cx="7633645" cy="7079504"/>
          </a:xfrm>
        </p:grpSpPr>
        <p:sp>
          <p:nvSpPr>
            <p:cNvPr id="105" name="Google Shape;105;p18"/>
            <p:cNvSpPr/>
            <p:nvPr/>
          </p:nvSpPr>
          <p:spPr>
            <a:xfrm>
              <a:off x="4872251" y="-32697"/>
              <a:ext cx="7618074" cy="7079504"/>
            </a:xfrm>
            <a:custGeom>
              <a:avLst/>
              <a:gdLst/>
              <a:ahLst/>
              <a:cxnLst/>
              <a:rect l="l" t="t" r="r" b="b"/>
              <a:pathLst>
                <a:path w="5963267" h="7079504" extrusionOk="0">
                  <a:moveTo>
                    <a:pt x="0" y="0"/>
                  </a:moveTo>
                  <a:lnTo>
                    <a:pt x="5820258" y="13647"/>
                  </a:lnTo>
                  <a:lnTo>
                    <a:pt x="5963267" y="6861139"/>
                  </a:lnTo>
                  <a:lnTo>
                    <a:pt x="5818684" y="7079504"/>
                  </a:lnTo>
                  <a:cubicBezTo>
                    <a:pt x="5672350" y="6746648"/>
                    <a:pt x="5911158" y="4096842"/>
                    <a:pt x="3823145" y="2107157"/>
                  </a:cubicBezTo>
                  <a:cubicBezTo>
                    <a:pt x="2374208" y="881748"/>
                    <a:pt x="1257307" y="61505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100000">
                  <a:srgbClr val="FF91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8"/>
            <p:cNvSpPr/>
            <p:nvPr/>
          </p:nvSpPr>
          <p:spPr>
            <a:xfrm>
              <a:off x="6905766" y="-19050"/>
              <a:ext cx="5600131" cy="6888436"/>
            </a:xfrm>
            <a:custGeom>
              <a:avLst/>
              <a:gdLst/>
              <a:ahLst/>
              <a:cxnLst/>
              <a:rect l="l" t="t" r="r" b="b"/>
              <a:pathLst>
                <a:path w="5600131" h="6888436" extrusionOk="0">
                  <a:moveTo>
                    <a:pt x="0" y="0"/>
                  </a:moveTo>
                  <a:lnTo>
                    <a:pt x="5463654" y="0"/>
                  </a:lnTo>
                  <a:lnTo>
                    <a:pt x="5600131" y="6847492"/>
                  </a:lnTo>
                  <a:lnTo>
                    <a:pt x="5540991" y="6888436"/>
                  </a:lnTo>
                  <a:cubicBezTo>
                    <a:pt x="5394657" y="6555580"/>
                    <a:pt x="5761630" y="4260615"/>
                    <a:pt x="3534771" y="2011623"/>
                  </a:cubicBezTo>
                  <a:cubicBezTo>
                    <a:pt x="2085834" y="786214"/>
                    <a:pt x="1279857" y="58775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33700" y="213175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, Inhalt und Vollbild (Google Slides) 1">
  <p:cSld name="Titel, Inhalt und Vollbild (Google Slides)_1_4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9"/>
          <p:cNvPicPr preferRelativeResize="0"/>
          <p:nvPr/>
        </p:nvPicPr>
        <p:blipFill>
          <a:blip r:embed="rId2">
            <a:alphaModFix amt="69000"/>
          </a:blip>
          <a:stretch>
            <a:fillRect/>
          </a:stretch>
        </p:blipFill>
        <p:spPr>
          <a:xfrm>
            <a:off x="-110325" y="-709400"/>
            <a:ext cx="12415300" cy="901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" name="Google Shape;110;p19"/>
          <p:cNvGrpSpPr/>
          <p:nvPr/>
        </p:nvGrpSpPr>
        <p:grpSpPr>
          <a:xfrm>
            <a:off x="4872251" y="-32697"/>
            <a:ext cx="7633645" cy="7079504"/>
            <a:chOff x="4872251" y="-32697"/>
            <a:chExt cx="7633645" cy="7079504"/>
          </a:xfrm>
        </p:grpSpPr>
        <p:sp>
          <p:nvSpPr>
            <p:cNvPr id="111" name="Google Shape;111;p19"/>
            <p:cNvSpPr/>
            <p:nvPr/>
          </p:nvSpPr>
          <p:spPr>
            <a:xfrm>
              <a:off x="4872251" y="-32697"/>
              <a:ext cx="7618074" cy="7079504"/>
            </a:xfrm>
            <a:custGeom>
              <a:avLst/>
              <a:gdLst/>
              <a:ahLst/>
              <a:cxnLst/>
              <a:rect l="l" t="t" r="r" b="b"/>
              <a:pathLst>
                <a:path w="5963267" h="7079504" extrusionOk="0">
                  <a:moveTo>
                    <a:pt x="0" y="0"/>
                  </a:moveTo>
                  <a:lnTo>
                    <a:pt x="5820258" y="13647"/>
                  </a:lnTo>
                  <a:lnTo>
                    <a:pt x="5963267" y="6861139"/>
                  </a:lnTo>
                  <a:lnTo>
                    <a:pt x="5818684" y="7079504"/>
                  </a:lnTo>
                  <a:cubicBezTo>
                    <a:pt x="5672350" y="6746648"/>
                    <a:pt x="5911158" y="4096842"/>
                    <a:pt x="3823145" y="2107157"/>
                  </a:cubicBezTo>
                  <a:cubicBezTo>
                    <a:pt x="2374208" y="881748"/>
                    <a:pt x="1257307" y="61505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100000">
                  <a:srgbClr val="FF91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9"/>
            <p:cNvSpPr/>
            <p:nvPr/>
          </p:nvSpPr>
          <p:spPr>
            <a:xfrm>
              <a:off x="6905766" y="-19050"/>
              <a:ext cx="5600131" cy="6888436"/>
            </a:xfrm>
            <a:custGeom>
              <a:avLst/>
              <a:gdLst/>
              <a:ahLst/>
              <a:cxnLst/>
              <a:rect l="l" t="t" r="r" b="b"/>
              <a:pathLst>
                <a:path w="5600131" h="6888436" extrusionOk="0">
                  <a:moveTo>
                    <a:pt x="0" y="0"/>
                  </a:moveTo>
                  <a:lnTo>
                    <a:pt x="5463654" y="0"/>
                  </a:lnTo>
                  <a:lnTo>
                    <a:pt x="5600131" y="6847492"/>
                  </a:lnTo>
                  <a:lnTo>
                    <a:pt x="5540991" y="6888436"/>
                  </a:lnTo>
                  <a:cubicBezTo>
                    <a:pt x="5394657" y="6555580"/>
                    <a:pt x="5761630" y="4260615"/>
                    <a:pt x="3534771" y="2011623"/>
                  </a:cubicBezTo>
                  <a:cubicBezTo>
                    <a:pt x="2085834" y="786214"/>
                    <a:pt x="1279857" y="58775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3" name="Google Shape;113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33700" y="213175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, Inhalt und Bild (Google Slides) 1 1">
  <p:cSld name="Titel, Inhalt und Bild (Google Slides)_1_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36750" y="-526000"/>
            <a:ext cx="11627400" cy="7751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6" name="Google Shape;116;p20"/>
          <p:cNvGrpSpPr/>
          <p:nvPr/>
        </p:nvGrpSpPr>
        <p:grpSpPr>
          <a:xfrm>
            <a:off x="0" y="-24514"/>
            <a:ext cx="7829551" cy="6967378"/>
            <a:chOff x="0" y="-24514"/>
            <a:chExt cx="7829551" cy="6967378"/>
          </a:xfrm>
        </p:grpSpPr>
        <p:sp>
          <p:nvSpPr>
            <p:cNvPr id="117" name="Google Shape;117;p20"/>
            <p:cNvSpPr/>
            <p:nvPr/>
          </p:nvSpPr>
          <p:spPr>
            <a:xfrm>
              <a:off x="1" y="-24513"/>
              <a:ext cx="7829550" cy="6951629"/>
            </a:xfrm>
            <a:custGeom>
              <a:avLst/>
              <a:gdLst/>
              <a:ahLst/>
              <a:cxnLst/>
              <a:rect l="l" t="t" r="r" b="b"/>
              <a:pathLst>
                <a:path w="7829550" h="6951629" extrusionOk="0">
                  <a:moveTo>
                    <a:pt x="0" y="0"/>
                  </a:moveTo>
                  <a:lnTo>
                    <a:pt x="7829550" y="5402"/>
                  </a:lnTo>
                  <a:cubicBezTo>
                    <a:pt x="7067550" y="1740774"/>
                    <a:pt x="6438900" y="3070694"/>
                    <a:pt x="6457950" y="4634616"/>
                  </a:cubicBezTo>
                  <a:cubicBezTo>
                    <a:pt x="6553200" y="6188192"/>
                    <a:pt x="7829550" y="7208367"/>
                    <a:pt x="7391400" y="6895043"/>
                  </a:cubicBezTo>
                  <a:lnTo>
                    <a:pt x="0" y="6914093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45000">
                  <a:srgbClr val="DE5514"/>
                </a:gs>
                <a:gs pos="100000">
                  <a:srgbClr val="FF9100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20"/>
            <p:cNvSpPr/>
            <p:nvPr/>
          </p:nvSpPr>
          <p:spPr>
            <a:xfrm>
              <a:off x="0" y="-24514"/>
              <a:ext cx="7458735" cy="6967378"/>
            </a:xfrm>
            <a:custGeom>
              <a:avLst/>
              <a:gdLst/>
              <a:ahLst/>
              <a:cxnLst/>
              <a:rect l="l" t="t" r="r" b="b"/>
              <a:pathLst>
                <a:path w="7458735" h="6967378" extrusionOk="0">
                  <a:moveTo>
                    <a:pt x="0" y="0"/>
                  </a:moveTo>
                  <a:lnTo>
                    <a:pt x="7048500" y="10804"/>
                  </a:lnTo>
                  <a:cubicBezTo>
                    <a:pt x="6572250" y="1727126"/>
                    <a:pt x="6153150" y="2765894"/>
                    <a:pt x="6096000" y="3682116"/>
                  </a:cubicBezTo>
                  <a:cubicBezTo>
                    <a:pt x="5981700" y="6435842"/>
                    <a:pt x="7829550" y="7215742"/>
                    <a:pt x="7391400" y="6902418"/>
                  </a:cubicBezTo>
                  <a:lnTo>
                    <a:pt x="0" y="69140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9" name="Google Shape;119;p20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0" name="Google Shape;120;p20"/>
          <p:cNvSpPr txBox="1">
            <a:spLocks noGrp="1"/>
          </p:cNvSpPr>
          <p:nvPr>
            <p:ph type="body" idx="1"/>
          </p:nvPr>
        </p:nvSpPr>
        <p:spPr>
          <a:xfrm>
            <a:off x="720000" y="2988000"/>
            <a:ext cx="4931400" cy="30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0360" algn="l" rtl="0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rgbClr val="DE5514"/>
              </a:buClr>
              <a:buSzPts val="1760"/>
              <a:buFont typeface="Open Sans"/>
              <a:buChar char="•"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body" idx="2"/>
          </p:nvPr>
        </p:nvSpPr>
        <p:spPr>
          <a:xfrm>
            <a:off x="720000" y="1800000"/>
            <a:ext cx="49314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28571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75707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und Inhalt">
  <p:cSld name="Titel und Inhal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body" idx="1"/>
          </p:nvPr>
        </p:nvSpPr>
        <p:spPr>
          <a:xfrm>
            <a:off x="720000" y="2988000"/>
            <a:ext cx="10620000" cy="30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0360" algn="l" rtl="0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rgbClr val="DE5514"/>
              </a:buClr>
              <a:buSzPts val="1760"/>
              <a:buFont typeface="Open Sans"/>
              <a:buChar char="•"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body" idx="2"/>
          </p:nvPr>
        </p:nvSpPr>
        <p:spPr>
          <a:xfrm>
            <a:off x="720000" y="180000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28571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75707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26" name="Google Shape;126;p21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7" name="Google Shape;127;p21"/>
          <p:cNvSpPr/>
          <p:nvPr/>
        </p:nvSpPr>
        <p:spPr>
          <a:xfrm>
            <a:off x="-9826" y="6693966"/>
            <a:ext cx="12409857" cy="163211"/>
          </a:xfrm>
          <a:custGeom>
            <a:avLst/>
            <a:gdLst/>
            <a:ahLst/>
            <a:cxnLst/>
            <a:rect l="l" t="t" r="r" b="b"/>
            <a:pathLst>
              <a:path w="551549210" h="7253811" extrusionOk="0">
                <a:moveTo>
                  <a:pt x="188" y="125121"/>
                </a:moveTo>
                <a:cubicBezTo>
                  <a:pt x="2359569" y="158273"/>
                  <a:pt x="545191009" y="-29184"/>
                  <a:pt x="547550390" y="3968"/>
                </a:cubicBezTo>
                <a:cubicBezTo>
                  <a:pt x="549758877" y="3968"/>
                  <a:pt x="551549210" y="1563169"/>
                  <a:pt x="551549210" y="3486541"/>
                </a:cubicBezTo>
                <a:cubicBezTo>
                  <a:pt x="551549210" y="5409913"/>
                  <a:pt x="549758877" y="6969114"/>
                  <a:pt x="547550390" y="6969114"/>
                </a:cubicBezTo>
                <a:lnTo>
                  <a:pt x="140787" y="7253811"/>
                </a:lnTo>
                <a:cubicBezTo>
                  <a:pt x="147297" y="4925895"/>
                  <a:pt x="-6322" y="2453037"/>
                  <a:pt x="188" y="125121"/>
                </a:cubicBezTo>
                <a:close/>
              </a:path>
            </a:pathLst>
          </a:custGeom>
          <a:gradFill>
            <a:gsLst>
              <a:gs pos="0">
                <a:srgbClr val="DE5514"/>
              </a:gs>
              <a:gs pos="26000">
                <a:srgbClr val="DE5514"/>
              </a:gs>
              <a:gs pos="100000">
                <a:srgbClr val="FF910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pic>
        <p:nvPicPr>
          <p:cNvPr id="128" name="Google Shape;128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933700" y="213175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el und Inhalt">
  <p:cSld name="3_Titel und Inhal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720000" y="2988000"/>
            <a:ext cx="10620000" cy="30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0360" algn="l" rtl="0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rgbClr val="DE5514"/>
              </a:buClr>
              <a:buSzPts val="1760"/>
              <a:buFont typeface="Open Sans"/>
              <a:buChar char="•"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body" idx="2"/>
          </p:nvPr>
        </p:nvSpPr>
        <p:spPr>
          <a:xfrm>
            <a:off x="720000" y="180000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28571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75707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-9826" y="6693966"/>
            <a:ext cx="12409857" cy="163211"/>
          </a:xfrm>
          <a:custGeom>
            <a:avLst/>
            <a:gdLst/>
            <a:ahLst/>
            <a:cxnLst/>
            <a:rect l="l" t="t" r="r" b="b"/>
            <a:pathLst>
              <a:path w="551549210" h="7253811" extrusionOk="0">
                <a:moveTo>
                  <a:pt x="188" y="125121"/>
                </a:moveTo>
                <a:cubicBezTo>
                  <a:pt x="2359569" y="158273"/>
                  <a:pt x="545191009" y="-29184"/>
                  <a:pt x="547550390" y="3968"/>
                </a:cubicBezTo>
                <a:cubicBezTo>
                  <a:pt x="549758877" y="3968"/>
                  <a:pt x="551549210" y="1563169"/>
                  <a:pt x="551549210" y="3486541"/>
                </a:cubicBezTo>
                <a:cubicBezTo>
                  <a:pt x="551549210" y="5409913"/>
                  <a:pt x="549758877" y="6969114"/>
                  <a:pt x="547550390" y="6969114"/>
                </a:cubicBezTo>
                <a:lnTo>
                  <a:pt x="140787" y="7253811"/>
                </a:lnTo>
                <a:cubicBezTo>
                  <a:pt x="147297" y="4925895"/>
                  <a:pt x="-6322" y="2453037"/>
                  <a:pt x="188" y="125121"/>
                </a:cubicBezTo>
                <a:close/>
              </a:path>
            </a:pathLst>
          </a:custGeom>
          <a:gradFill>
            <a:gsLst>
              <a:gs pos="0">
                <a:srgbClr val="DE5514"/>
              </a:gs>
              <a:gs pos="26000">
                <a:srgbClr val="DE5514"/>
              </a:gs>
              <a:gs pos="100000">
                <a:srgbClr val="FF910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pic>
        <p:nvPicPr>
          <p:cNvPr id="21" name="Google Shape;21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57500" y="213175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, Inhalt und Vollbild (Google Slides)">
  <p:cSld name="Titel, Inhalt und Vollbild (Google Slides)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28100"/>
            <a:ext cx="12336524" cy="70091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" name="Google Shape;131;p22"/>
          <p:cNvGrpSpPr/>
          <p:nvPr/>
        </p:nvGrpSpPr>
        <p:grpSpPr>
          <a:xfrm>
            <a:off x="4872251" y="-32697"/>
            <a:ext cx="7633645" cy="7079504"/>
            <a:chOff x="4872251" y="-32697"/>
            <a:chExt cx="7633645" cy="7079504"/>
          </a:xfrm>
        </p:grpSpPr>
        <p:sp>
          <p:nvSpPr>
            <p:cNvPr id="132" name="Google Shape;132;p22"/>
            <p:cNvSpPr/>
            <p:nvPr/>
          </p:nvSpPr>
          <p:spPr>
            <a:xfrm>
              <a:off x="4872251" y="-32697"/>
              <a:ext cx="7618074" cy="7079504"/>
            </a:xfrm>
            <a:custGeom>
              <a:avLst/>
              <a:gdLst/>
              <a:ahLst/>
              <a:cxnLst/>
              <a:rect l="l" t="t" r="r" b="b"/>
              <a:pathLst>
                <a:path w="5963267" h="7079504" extrusionOk="0">
                  <a:moveTo>
                    <a:pt x="0" y="0"/>
                  </a:moveTo>
                  <a:lnTo>
                    <a:pt x="5820258" y="13647"/>
                  </a:lnTo>
                  <a:lnTo>
                    <a:pt x="5963267" y="6861139"/>
                  </a:lnTo>
                  <a:lnTo>
                    <a:pt x="5818684" y="7079504"/>
                  </a:lnTo>
                  <a:cubicBezTo>
                    <a:pt x="5672350" y="6746648"/>
                    <a:pt x="5911158" y="4096842"/>
                    <a:pt x="3823145" y="2107157"/>
                  </a:cubicBezTo>
                  <a:cubicBezTo>
                    <a:pt x="2374208" y="881748"/>
                    <a:pt x="1257307" y="61505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100000">
                  <a:srgbClr val="FF91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22"/>
            <p:cNvSpPr/>
            <p:nvPr/>
          </p:nvSpPr>
          <p:spPr>
            <a:xfrm>
              <a:off x="6905766" y="-19050"/>
              <a:ext cx="5600131" cy="6888436"/>
            </a:xfrm>
            <a:custGeom>
              <a:avLst/>
              <a:gdLst/>
              <a:ahLst/>
              <a:cxnLst/>
              <a:rect l="l" t="t" r="r" b="b"/>
              <a:pathLst>
                <a:path w="5600131" h="6888436" extrusionOk="0">
                  <a:moveTo>
                    <a:pt x="0" y="0"/>
                  </a:moveTo>
                  <a:lnTo>
                    <a:pt x="5463654" y="0"/>
                  </a:lnTo>
                  <a:lnTo>
                    <a:pt x="5600131" y="6847492"/>
                  </a:lnTo>
                  <a:lnTo>
                    <a:pt x="5540991" y="6888436"/>
                  </a:lnTo>
                  <a:cubicBezTo>
                    <a:pt x="5394657" y="6555580"/>
                    <a:pt x="5761630" y="4260615"/>
                    <a:pt x="3534771" y="2011623"/>
                  </a:cubicBezTo>
                  <a:cubicBezTo>
                    <a:pt x="2085834" y="786214"/>
                    <a:pt x="1279857" y="58775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34" name="Google Shape;134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33700" y="213175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, Inhalt und Vollbild (Google Slides) 2">
  <p:cSld name="Titel, Inhalt und Vollbild (Google Slides)_2_2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-128100"/>
            <a:ext cx="12336524" cy="70091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" name="Google Shape;137;p23"/>
          <p:cNvGrpSpPr/>
          <p:nvPr/>
        </p:nvGrpSpPr>
        <p:grpSpPr>
          <a:xfrm flipH="1">
            <a:off x="-149799" y="-110747"/>
            <a:ext cx="7633645" cy="7079504"/>
            <a:chOff x="4872251" y="-32697"/>
            <a:chExt cx="7633645" cy="7079504"/>
          </a:xfrm>
        </p:grpSpPr>
        <p:sp>
          <p:nvSpPr>
            <p:cNvPr id="138" name="Google Shape;138;p23"/>
            <p:cNvSpPr/>
            <p:nvPr/>
          </p:nvSpPr>
          <p:spPr>
            <a:xfrm>
              <a:off x="4872251" y="-32697"/>
              <a:ext cx="7618074" cy="7079504"/>
            </a:xfrm>
            <a:custGeom>
              <a:avLst/>
              <a:gdLst/>
              <a:ahLst/>
              <a:cxnLst/>
              <a:rect l="l" t="t" r="r" b="b"/>
              <a:pathLst>
                <a:path w="5963267" h="7079504" extrusionOk="0">
                  <a:moveTo>
                    <a:pt x="0" y="0"/>
                  </a:moveTo>
                  <a:lnTo>
                    <a:pt x="5820258" y="13647"/>
                  </a:lnTo>
                  <a:lnTo>
                    <a:pt x="5963267" y="6861139"/>
                  </a:lnTo>
                  <a:lnTo>
                    <a:pt x="5818684" y="7079504"/>
                  </a:lnTo>
                  <a:cubicBezTo>
                    <a:pt x="5672350" y="6746648"/>
                    <a:pt x="5911158" y="4096842"/>
                    <a:pt x="3823145" y="2107157"/>
                  </a:cubicBezTo>
                  <a:cubicBezTo>
                    <a:pt x="2374208" y="881748"/>
                    <a:pt x="1257307" y="61505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100000">
                  <a:srgbClr val="FF91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23"/>
            <p:cNvSpPr/>
            <p:nvPr/>
          </p:nvSpPr>
          <p:spPr>
            <a:xfrm>
              <a:off x="6905766" y="-19050"/>
              <a:ext cx="5600131" cy="6888436"/>
            </a:xfrm>
            <a:custGeom>
              <a:avLst/>
              <a:gdLst/>
              <a:ahLst/>
              <a:cxnLst/>
              <a:rect l="l" t="t" r="r" b="b"/>
              <a:pathLst>
                <a:path w="5600131" h="6888436" extrusionOk="0">
                  <a:moveTo>
                    <a:pt x="0" y="0"/>
                  </a:moveTo>
                  <a:lnTo>
                    <a:pt x="5463654" y="0"/>
                  </a:lnTo>
                  <a:lnTo>
                    <a:pt x="5600131" y="6847492"/>
                  </a:lnTo>
                  <a:lnTo>
                    <a:pt x="5540991" y="6888436"/>
                  </a:lnTo>
                  <a:cubicBezTo>
                    <a:pt x="5394657" y="6555580"/>
                    <a:pt x="5761630" y="4260615"/>
                    <a:pt x="3534771" y="2011623"/>
                  </a:cubicBezTo>
                  <a:cubicBezTo>
                    <a:pt x="2085834" y="786214"/>
                    <a:pt x="1279857" y="58775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0" name="Google Shape;140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8075" y="145150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el und Inhalt">
  <p:cSld name="4_Titel und Inhal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450000" y="2532405"/>
            <a:ext cx="6743700" cy="22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Font typeface="Open Sans"/>
              <a:buNone/>
              <a:defRPr sz="4000" b="1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grpSp>
        <p:nvGrpSpPr>
          <p:cNvPr id="24" name="Google Shape;24;p4"/>
          <p:cNvGrpSpPr/>
          <p:nvPr/>
        </p:nvGrpSpPr>
        <p:grpSpPr>
          <a:xfrm rot="-1079898" flipH="1">
            <a:off x="7997838" y="980286"/>
            <a:ext cx="7798836" cy="8874880"/>
            <a:chOff x="-4210279" y="282012"/>
            <a:chExt cx="7798554" cy="8874559"/>
          </a:xfrm>
        </p:grpSpPr>
        <p:sp>
          <p:nvSpPr>
            <p:cNvPr id="25" name="Google Shape;25;p4"/>
            <p:cNvSpPr/>
            <p:nvPr/>
          </p:nvSpPr>
          <p:spPr>
            <a:xfrm rot="-4628235">
              <a:off x="-3596288" y="2425410"/>
              <a:ext cx="7390919" cy="5035473"/>
            </a:xfrm>
            <a:custGeom>
              <a:avLst/>
              <a:gdLst/>
              <a:ahLst/>
              <a:cxnLst/>
              <a:rect l="l" t="t" r="r" b="b"/>
              <a:pathLst>
                <a:path w="11347169" h="6988954" extrusionOk="0">
                  <a:moveTo>
                    <a:pt x="19529" y="0"/>
                  </a:moveTo>
                  <a:cubicBezTo>
                    <a:pt x="2378910" y="33152"/>
                    <a:pt x="4988968" y="-9344"/>
                    <a:pt x="7348349" y="23808"/>
                  </a:cubicBezTo>
                  <a:cubicBezTo>
                    <a:pt x="9556836" y="23808"/>
                    <a:pt x="11347169" y="1583009"/>
                    <a:pt x="11347169" y="3506381"/>
                  </a:cubicBezTo>
                  <a:cubicBezTo>
                    <a:pt x="11347169" y="5429753"/>
                    <a:pt x="9556836" y="6988954"/>
                    <a:pt x="7348349" y="6988954"/>
                  </a:cubicBezTo>
                  <a:lnTo>
                    <a:pt x="0" y="6983748"/>
                  </a:lnTo>
                  <a:cubicBezTo>
                    <a:pt x="6510" y="4655832"/>
                    <a:pt x="13019" y="2327916"/>
                    <a:pt x="19529" y="0"/>
                  </a:cubicBezTo>
                  <a:close/>
                </a:path>
              </a:pathLst>
            </a:custGeom>
            <a:solidFill>
              <a:srgbClr val="FF9100">
                <a:alpha val="26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 rot="-3817870">
              <a:off x="-4015487" y="2203207"/>
              <a:ext cx="7408971" cy="5032168"/>
            </a:xfrm>
            <a:custGeom>
              <a:avLst/>
              <a:gdLst/>
              <a:ahLst/>
              <a:cxnLst/>
              <a:rect l="l" t="t" r="r" b="b"/>
              <a:pathLst>
                <a:path w="11347169" h="6988954" extrusionOk="0">
                  <a:moveTo>
                    <a:pt x="19529" y="0"/>
                  </a:moveTo>
                  <a:cubicBezTo>
                    <a:pt x="2378910" y="33152"/>
                    <a:pt x="4988968" y="-9344"/>
                    <a:pt x="7348349" y="23808"/>
                  </a:cubicBezTo>
                  <a:cubicBezTo>
                    <a:pt x="9556836" y="23808"/>
                    <a:pt x="11347169" y="1583009"/>
                    <a:pt x="11347169" y="3506381"/>
                  </a:cubicBezTo>
                  <a:cubicBezTo>
                    <a:pt x="11347169" y="5429753"/>
                    <a:pt x="9556836" y="6988954"/>
                    <a:pt x="7348349" y="6988954"/>
                  </a:cubicBezTo>
                  <a:lnTo>
                    <a:pt x="0" y="6983748"/>
                  </a:lnTo>
                  <a:cubicBezTo>
                    <a:pt x="6510" y="4655832"/>
                    <a:pt x="13019" y="2327916"/>
                    <a:pt x="19529" y="0"/>
                  </a:cubicBez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26000">
                  <a:srgbClr val="DE5514"/>
                </a:gs>
                <a:gs pos="100000">
                  <a:srgbClr val="FF9100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/>
            </a:p>
          </p:txBody>
        </p:sp>
      </p:grp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29" name="Google Shape;2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57500" y="213175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Abschnitts-&#10;überschrift">
  <p:cSld name="1_Abschnitts-&#10;überschrif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>
            <a:spLocks noGrp="1"/>
          </p:cNvSpPr>
          <p:nvPr>
            <p:ph type="pic" idx="2"/>
          </p:nvPr>
        </p:nvSpPr>
        <p:spPr>
          <a:xfrm>
            <a:off x="0" y="-19050"/>
            <a:ext cx="12232800" cy="68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40" name="Google Shape;40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66030" y="230188"/>
            <a:ext cx="1432566" cy="1203939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6"/>
          <p:cNvSpPr/>
          <p:nvPr/>
        </p:nvSpPr>
        <p:spPr>
          <a:xfrm rot="1490827">
            <a:off x="-4720797" y="-802626"/>
            <a:ext cx="17350272" cy="11796875"/>
          </a:xfrm>
          <a:custGeom>
            <a:avLst/>
            <a:gdLst/>
            <a:ahLst/>
            <a:cxnLst/>
            <a:rect l="l" t="t" r="r" b="b"/>
            <a:pathLst>
              <a:path w="11347169" h="6988954" extrusionOk="0">
                <a:moveTo>
                  <a:pt x="19529" y="0"/>
                </a:moveTo>
                <a:cubicBezTo>
                  <a:pt x="2378910" y="33152"/>
                  <a:pt x="4988968" y="-9344"/>
                  <a:pt x="7348349" y="23808"/>
                </a:cubicBezTo>
                <a:cubicBezTo>
                  <a:pt x="9556836" y="23808"/>
                  <a:pt x="11347169" y="1583009"/>
                  <a:pt x="11347169" y="3506381"/>
                </a:cubicBezTo>
                <a:cubicBezTo>
                  <a:pt x="11347169" y="5429753"/>
                  <a:pt x="9556836" y="6988954"/>
                  <a:pt x="7348349" y="6988954"/>
                </a:cubicBezTo>
                <a:lnTo>
                  <a:pt x="0" y="6983748"/>
                </a:lnTo>
                <a:cubicBezTo>
                  <a:pt x="6510" y="4655832"/>
                  <a:pt x="13019" y="2327916"/>
                  <a:pt x="19529" y="0"/>
                </a:cubicBezTo>
                <a:close/>
              </a:path>
            </a:pathLst>
          </a:custGeom>
          <a:gradFill>
            <a:gsLst>
              <a:gs pos="0">
                <a:srgbClr val="DE5514"/>
              </a:gs>
              <a:gs pos="26000">
                <a:srgbClr val="DE5514"/>
              </a:gs>
              <a:gs pos="100000">
                <a:srgbClr val="FF910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Abschnitts-&#10;überschrift">
  <p:cSld name="2_Abschnitts-&#10;überschrif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/>
          <p:nvPr/>
        </p:nvSpPr>
        <p:spPr>
          <a:xfrm rot="-1490827" flipH="1">
            <a:off x="-295841" y="-263131"/>
            <a:ext cx="17350272" cy="11796875"/>
          </a:xfrm>
          <a:custGeom>
            <a:avLst/>
            <a:gdLst/>
            <a:ahLst/>
            <a:cxnLst/>
            <a:rect l="l" t="t" r="r" b="b"/>
            <a:pathLst>
              <a:path w="11347169" h="6988954" extrusionOk="0">
                <a:moveTo>
                  <a:pt x="19529" y="0"/>
                </a:moveTo>
                <a:cubicBezTo>
                  <a:pt x="2378910" y="33152"/>
                  <a:pt x="4988968" y="-9344"/>
                  <a:pt x="7348349" y="23808"/>
                </a:cubicBezTo>
                <a:cubicBezTo>
                  <a:pt x="9556836" y="23808"/>
                  <a:pt x="11347169" y="1583009"/>
                  <a:pt x="11347169" y="3506381"/>
                </a:cubicBezTo>
                <a:cubicBezTo>
                  <a:pt x="11347169" y="5429753"/>
                  <a:pt x="9556836" y="6988954"/>
                  <a:pt x="7348349" y="6988954"/>
                </a:cubicBezTo>
                <a:lnTo>
                  <a:pt x="0" y="6983748"/>
                </a:lnTo>
                <a:cubicBezTo>
                  <a:pt x="6510" y="4655832"/>
                  <a:pt x="13019" y="2327916"/>
                  <a:pt x="19529" y="0"/>
                </a:cubicBezTo>
                <a:close/>
              </a:path>
            </a:pathLst>
          </a:custGeom>
          <a:gradFill>
            <a:gsLst>
              <a:gs pos="0">
                <a:srgbClr val="DE5514"/>
              </a:gs>
              <a:gs pos="26000">
                <a:srgbClr val="DE5514"/>
              </a:gs>
              <a:gs pos="100000">
                <a:srgbClr val="FF910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endParaRPr/>
          </a:p>
        </p:txBody>
      </p:sp>
      <p:sp>
        <p:nvSpPr>
          <p:cNvPr id="44" name="Google Shape;44;p7"/>
          <p:cNvSpPr>
            <a:spLocks noGrp="1"/>
          </p:cNvSpPr>
          <p:nvPr>
            <p:ph type="pic" idx="2"/>
          </p:nvPr>
        </p:nvSpPr>
        <p:spPr>
          <a:xfrm flipH="1">
            <a:off x="-40800" y="0"/>
            <a:ext cx="12232800" cy="68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45" name="Google Shape;45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1525" y="267353"/>
            <a:ext cx="1432566" cy="1203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el und Inhalt">
  <p:cSld name="5_Titel und Inhal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 rot="6464366">
            <a:off x="4702774" y="-1898097"/>
            <a:ext cx="11824286" cy="8034334"/>
          </a:xfrm>
          <a:custGeom>
            <a:avLst/>
            <a:gdLst/>
            <a:ahLst/>
            <a:cxnLst/>
            <a:rect l="l" t="t" r="r" b="b"/>
            <a:pathLst>
              <a:path w="11347169" h="6988954" extrusionOk="0">
                <a:moveTo>
                  <a:pt x="19529" y="0"/>
                </a:moveTo>
                <a:cubicBezTo>
                  <a:pt x="2378910" y="33152"/>
                  <a:pt x="4988968" y="-9344"/>
                  <a:pt x="7348349" y="23808"/>
                </a:cubicBezTo>
                <a:cubicBezTo>
                  <a:pt x="9556836" y="23808"/>
                  <a:pt x="11347169" y="1583009"/>
                  <a:pt x="11347169" y="3506381"/>
                </a:cubicBezTo>
                <a:cubicBezTo>
                  <a:pt x="11347169" y="5429753"/>
                  <a:pt x="9556836" y="6988954"/>
                  <a:pt x="7348349" y="6988954"/>
                </a:cubicBezTo>
                <a:lnTo>
                  <a:pt x="0" y="6983748"/>
                </a:lnTo>
                <a:cubicBezTo>
                  <a:pt x="6510" y="4655832"/>
                  <a:pt x="13019" y="2327916"/>
                  <a:pt x="19529" y="0"/>
                </a:cubicBezTo>
                <a:close/>
              </a:path>
            </a:pathLst>
          </a:custGeom>
          <a:gradFill>
            <a:gsLst>
              <a:gs pos="0">
                <a:srgbClr val="DE5514"/>
              </a:gs>
              <a:gs pos="26000">
                <a:srgbClr val="DE5514"/>
              </a:gs>
              <a:gs pos="100000">
                <a:srgbClr val="FF910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48" name="Google Shape;48;p8"/>
          <p:cNvSpPr>
            <a:spLocks noGrp="1"/>
          </p:cNvSpPr>
          <p:nvPr>
            <p:ph type="pic" idx="2"/>
          </p:nvPr>
        </p:nvSpPr>
        <p:spPr>
          <a:xfrm>
            <a:off x="6415615" y="-24516"/>
            <a:ext cx="5917200" cy="6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1"/>
          </p:nvPr>
        </p:nvSpPr>
        <p:spPr>
          <a:xfrm>
            <a:off x="720000" y="2988000"/>
            <a:ext cx="4931400" cy="30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0360" algn="l" rtl="0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rgbClr val="DE5514"/>
              </a:buClr>
              <a:buSzPts val="1760"/>
              <a:buFont typeface="Open Sans"/>
              <a:buChar char="•"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3"/>
          </p:nvPr>
        </p:nvSpPr>
        <p:spPr>
          <a:xfrm>
            <a:off x="720000" y="1800000"/>
            <a:ext cx="49314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28571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75707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folie">
  <p:cSld name="1_Titelfoli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/>
          <p:nvPr/>
        </p:nvSpPr>
        <p:spPr>
          <a:xfrm rot="1488852">
            <a:off x="-3729578" y="-1506300"/>
            <a:ext cx="14532851" cy="9873645"/>
          </a:xfrm>
          <a:custGeom>
            <a:avLst/>
            <a:gdLst/>
            <a:ahLst/>
            <a:cxnLst/>
            <a:rect l="l" t="t" r="r" b="b"/>
            <a:pathLst>
              <a:path w="11347169" h="6988954" extrusionOk="0">
                <a:moveTo>
                  <a:pt x="19529" y="0"/>
                </a:moveTo>
                <a:cubicBezTo>
                  <a:pt x="2378910" y="33152"/>
                  <a:pt x="4988968" y="-9344"/>
                  <a:pt x="7348349" y="23808"/>
                </a:cubicBezTo>
                <a:cubicBezTo>
                  <a:pt x="9556836" y="23808"/>
                  <a:pt x="11347169" y="1583009"/>
                  <a:pt x="11347169" y="3506381"/>
                </a:cubicBezTo>
                <a:cubicBezTo>
                  <a:pt x="11347169" y="5429753"/>
                  <a:pt x="9556836" y="6988954"/>
                  <a:pt x="7348349" y="6988954"/>
                </a:cubicBezTo>
                <a:lnTo>
                  <a:pt x="0" y="6983748"/>
                </a:lnTo>
                <a:cubicBezTo>
                  <a:pt x="6510" y="4655832"/>
                  <a:pt x="13019" y="2327916"/>
                  <a:pt x="19529" y="0"/>
                </a:cubicBezTo>
                <a:close/>
              </a:path>
            </a:pathLst>
          </a:custGeom>
          <a:gradFill>
            <a:gsLst>
              <a:gs pos="0">
                <a:srgbClr val="DE5514"/>
              </a:gs>
              <a:gs pos="26000">
                <a:srgbClr val="DE5514"/>
              </a:gs>
              <a:gs pos="100000">
                <a:srgbClr val="FF910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pic>
        <p:nvPicPr>
          <p:cNvPr id="54" name="Google Shape;54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66030" y="230188"/>
            <a:ext cx="1432566" cy="120393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9"/>
          <p:cNvSpPr txBox="1">
            <a:spLocks noGrp="1"/>
          </p:cNvSpPr>
          <p:nvPr>
            <p:ph type="ftr" idx="11"/>
          </p:nvPr>
        </p:nvSpPr>
        <p:spPr>
          <a:xfrm>
            <a:off x="518615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er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59" name="Google Shape;59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66030" y="230188"/>
            <a:ext cx="1432566" cy="1203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 und Inhalt 1">
  <p:cSld name="Titel und Inhalt 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/>
          <p:nvPr/>
        </p:nvSpPr>
        <p:spPr>
          <a:xfrm>
            <a:off x="0" y="6680727"/>
            <a:ext cx="12192000" cy="177300"/>
          </a:xfrm>
          <a:prstGeom prst="rect">
            <a:avLst/>
          </a:prstGeom>
          <a:gradFill>
            <a:gsLst>
              <a:gs pos="0">
                <a:srgbClr val="FF5400"/>
              </a:gs>
              <a:gs pos="26000">
                <a:srgbClr val="FF5400"/>
              </a:gs>
              <a:gs pos="100000">
                <a:srgbClr val="FF9866"/>
              </a:gs>
            </a:gsLst>
            <a:lin ang="0" scaled="0"/>
          </a:gra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endParaRPr sz="1800" b="0" i="0" u="none" strike="noStrike" cap="none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838200" y="287780"/>
            <a:ext cx="102954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5400"/>
              </a:buClr>
              <a:buSzPts val="3600"/>
              <a:buFont typeface="Open Sans"/>
              <a:buNone/>
              <a:defRPr sz="3600" b="0" i="0" u="none" strike="noStrike" cap="none">
                <a:solidFill>
                  <a:srgbClr val="FF54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600"/>
              <a:buFont typeface="Open Sans"/>
              <a:buNone/>
              <a:defRPr sz="360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600"/>
              <a:buFont typeface="Open Sans"/>
              <a:buNone/>
              <a:defRPr sz="360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600"/>
              <a:buFont typeface="Open Sans"/>
              <a:buNone/>
              <a:defRPr sz="360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600"/>
              <a:buFont typeface="Open Sans"/>
              <a:buNone/>
              <a:defRPr sz="360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600"/>
              <a:buFont typeface="Open Sans"/>
              <a:buNone/>
              <a:defRPr sz="360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600"/>
              <a:buFont typeface="Open Sans"/>
              <a:buNone/>
              <a:defRPr sz="360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600"/>
              <a:buFont typeface="Open Sans"/>
              <a:buNone/>
              <a:defRPr sz="360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600"/>
              <a:buFont typeface="Open Sans"/>
              <a:buNone/>
              <a:defRPr sz="360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pic>
        <p:nvPicPr>
          <p:cNvPr id="63" name="Google Shape;63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95850" y="5553200"/>
            <a:ext cx="1341626" cy="112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jpeg"/><Relationship Id="rId3" Type="http://schemas.openxmlformats.org/officeDocument/2006/relationships/hyperlink" Target="https://en.wikipedia.org/wiki/Regular_expression#cite_note-1" TargetMode="External"/><Relationship Id="rId7" Type="http://schemas.openxmlformats.org/officeDocument/2006/relationships/hyperlink" Target="https://en.wikipedia.org/wiki/Pattern_matching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en.wikipedia.org/wiki/Character_(computing)" TargetMode="External"/><Relationship Id="rId5" Type="http://schemas.openxmlformats.org/officeDocument/2006/relationships/hyperlink" Target="https://en.wikipedia.org/wiki/Regular_expression#cite_note-Lawson2003-3" TargetMode="External"/><Relationship Id="rId4" Type="http://schemas.openxmlformats.org/officeDocument/2006/relationships/hyperlink" Target="https://en.wikipedia.org/wiki/Regular_expression#cite_note-Mitkov2003-2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7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>
            <a:spLocks noGrp="1"/>
          </p:cNvSpPr>
          <p:nvPr>
            <p:ph type="body" idx="1"/>
          </p:nvPr>
        </p:nvSpPr>
        <p:spPr>
          <a:xfrm>
            <a:off x="450000" y="473075"/>
            <a:ext cx="107862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 sz="2800" b="1">
                <a:latin typeface="Open Sans"/>
                <a:ea typeface="Open Sans"/>
                <a:cs typeface="Open Sans"/>
                <a:sym typeface="Open Sans"/>
              </a:rPr>
              <a:t>Welcome to our webinar!</a:t>
            </a:r>
            <a:endParaRPr sz="28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6" name="Google Shape;146;p24"/>
          <p:cNvSpPr txBox="1">
            <a:spLocks noGrp="1"/>
          </p:cNvSpPr>
          <p:nvPr>
            <p:ph type="body" idx="2"/>
          </p:nvPr>
        </p:nvSpPr>
        <p:spPr>
          <a:xfrm>
            <a:off x="648950" y="1450800"/>
            <a:ext cx="11344800" cy="39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DE5514"/>
              </a:buClr>
              <a:buSzPts val="1600"/>
              <a:buFont typeface="Open Sans"/>
              <a:buChar char="●"/>
            </a:pPr>
            <a:r>
              <a:rPr lang="de-DE" sz="1600">
                <a:latin typeface="Open Sans"/>
                <a:ea typeface="Open Sans"/>
                <a:cs typeface="Open Sans"/>
                <a:sym typeface="Open Sans"/>
              </a:rPr>
              <a:t>This webinar starts in 5 minutes - please stay tuned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DE5514"/>
              </a:buClr>
              <a:buSzPts val="1600"/>
              <a:buFont typeface="Open Sans"/>
              <a:buChar char="●"/>
            </a:pPr>
            <a:r>
              <a:rPr lang="de-DE" sz="1600">
                <a:latin typeface="Open Sans"/>
                <a:ea typeface="Open Sans"/>
                <a:cs typeface="Open Sans"/>
                <a:sym typeface="Open Sans"/>
              </a:rPr>
              <a:t>This webinar will be recorded</a:t>
            </a:r>
            <a:endParaRPr>
              <a:highlight>
                <a:srgbClr val="000000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E5514"/>
              </a:buClr>
              <a:buSzPts val="1600"/>
              <a:buFont typeface="Open Sans"/>
              <a:buChar char="●"/>
            </a:pPr>
            <a:r>
              <a:rPr lang="de-DE" sz="1600">
                <a:latin typeface="Open Sans"/>
                <a:ea typeface="Open Sans"/>
                <a:cs typeface="Open Sans"/>
                <a:sym typeface="Open Sans"/>
              </a:rPr>
              <a:t>You will get the slides, recording and SQL snippets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E5514"/>
              </a:buClr>
              <a:buSzPts val="1600"/>
              <a:buFont typeface="Open Sans"/>
              <a:buChar char="●"/>
            </a:pPr>
            <a:r>
              <a:rPr lang="de-DE" sz="1600">
                <a:latin typeface="Open Sans"/>
                <a:ea typeface="Open Sans"/>
                <a:cs typeface="Open Sans"/>
                <a:sym typeface="Open Sans"/>
              </a:rPr>
              <a:t>During the webinar, you may ask questions using the Q&amp;A button - you may ask questions anonymously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E5514"/>
              </a:buClr>
              <a:buSzPts val="1600"/>
              <a:buFont typeface="Open Sans"/>
              <a:buChar char="●"/>
            </a:pPr>
            <a:r>
              <a:rPr lang="de-DE" sz="1600">
                <a:latin typeface="Open Sans"/>
                <a:ea typeface="Open Sans"/>
                <a:cs typeface="Open Sans"/>
                <a:sym typeface="Open Sans"/>
              </a:rPr>
              <a:t>You can hop on and off on all the sessions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</a:endParaRPr>
          </a:p>
        </p:txBody>
      </p:sp>
      <p:sp>
        <p:nvSpPr>
          <p:cNvPr id="147" name="Google Shape;147;p24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8" name="Google Shape;148;p24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</a:t>
            </a:fld>
            <a:endParaRPr/>
          </a:p>
        </p:txBody>
      </p:sp>
      <p:graphicFrame>
        <p:nvGraphicFramePr>
          <p:cNvPr id="149" name="Google Shape;149;p24"/>
          <p:cNvGraphicFramePr/>
          <p:nvPr>
            <p:extLst>
              <p:ext uri="{D42A27DB-BD31-4B8C-83A1-F6EECF244321}">
                <p14:modId xmlns:p14="http://schemas.microsoft.com/office/powerpoint/2010/main" val="3442653240"/>
              </p:ext>
            </p:extLst>
          </p:nvPr>
        </p:nvGraphicFramePr>
        <p:xfrm>
          <a:off x="5284075" y="3013950"/>
          <a:ext cx="5952025" cy="1379160"/>
        </p:xfrm>
        <a:graphic>
          <a:graphicData uri="http://schemas.openxmlformats.org/drawingml/2006/table">
            <a:tbl>
              <a:tblPr>
                <a:noFill/>
                <a:tableStyleId>{7CABFD6B-E13D-420D-8AD0-F7EFE13DBF6A}</a:tableStyleId>
              </a:tblPr>
              <a:tblGrid>
                <a:gridCol w="1883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8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rgbClr val="F3F3F3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gradFill>
                      <a:gsLst>
                        <a:gs pos="0">
                          <a:srgbClr val="FF5400"/>
                        </a:gs>
                        <a:gs pos="50000">
                          <a:srgbClr val="F9860C"/>
                        </a:gs>
                        <a:gs pos="100000">
                          <a:srgbClr val="F9860C">
                            <a:alpha val="66666"/>
                          </a:srgb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rgbClr val="F3F3F3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gradFill>
                      <a:gsLst>
                        <a:gs pos="0">
                          <a:srgbClr val="FF5400"/>
                        </a:gs>
                        <a:gs pos="50000">
                          <a:srgbClr val="F9860C"/>
                        </a:gs>
                        <a:gs pos="100000">
                          <a:srgbClr val="F9860C">
                            <a:alpha val="66666"/>
                          </a:srgb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3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Day 1</a:t>
                      </a:r>
                      <a:endParaRPr sz="13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solidFill>
                      <a:srgbClr val="F9860C">
                        <a:alpha val="37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-DE" sz="1050">
                          <a:solidFill>
                            <a:srgbClr val="232333"/>
                          </a:solidFill>
                          <a:highlight>
                            <a:srgbClr val="FFFFFF"/>
                          </a:highlight>
                        </a:rPr>
                        <a:t>15:00 - </a:t>
                      </a:r>
                      <a:r>
                        <a:rPr lang="de-DE" sz="1050" b="0" i="0" u="none" strike="noStrike" cap="none">
                          <a:solidFill>
                            <a:srgbClr val="232333"/>
                          </a:solidFill>
                          <a:latin typeface="Arial"/>
                          <a:cs typeface="Arial"/>
                          <a:sym typeface="Arial"/>
                        </a:rPr>
                        <a:t>16:30 </a:t>
                      </a:r>
                      <a:r>
                        <a:rPr lang="en-US" sz="1050" b="0" i="0" u="none" strike="noStrike" cap="none">
                          <a:solidFill>
                            <a:srgbClr val="232333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Applying DV Community Solutions</a:t>
                      </a:r>
                      <a:endParaRPr lang="de-DE" sz="1050" b="0" i="0" u="none" strike="noStrike" cap="none">
                        <a:solidFill>
                          <a:srgbClr val="232333"/>
                        </a:solidFill>
                        <a:latin typeface="Arial"/>
                        <a:cs typeface="Arial"/>
                        <a:sym typeface="Arial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lang="en-US" sz="1050" b="0" i="0" u="none" strike="noStrike" cap="none">
                        <a:solidFill>
                          <a:srgbClr val="232333"/>
                        </a:solidFill>
                        <a:latin typeface="Arial"/>
                        <a:cs typeface="Arial"/>
                        <a:sym typeface="Arial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50" b="0" i="0" u="none" strike="noStrike" cap="none">
                          <a:solidFill>
                            <a:srgbClr val="232333"/>
                          </a:solidFill>
                          <a:latin typeface="Arial"/>
                          <a:cs typeface="Arial"/>
                          <a:sym typeface="Arial"/>
                        </a:rPr>
                        <a:t>16:30 - 16:45  Break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lang="en-US" sz="1050">
                        <a:solidFill>
                          <a:srgbClr val="232333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50" b="1">
                          <a:solidFill>
                            <a:srgbClr val="232333"/>
                          </a:solidFill>
                        </a:rPr>
                        <a:t>16:45 - 18:15  Advanced SQL problems and solutions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de-DE" sz="2800"/>
              <a:t>Data gaps and overlaps</a:t>
            </a:r>
            <a:r>
              <a:rPr lang="de-DE"/>
              <a:t>: Create our sample invoice data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10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418A9F-26DE-4770-BAB6-4B7419787B86}"/>
              </a:ext>
            </a:extLst>
          </p:cNvPr>
          <p:cNvSpPr txBox="1"/>
          <p:nvPr/>
        </p:nvSpPr>
        <p:spPr>
          <a:xfrm>
            <a:off x="720000" y="1427838"/>
            <a:ext cx="111494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>
                <a:solidFill>
                  <a:srgbClr val="0000C8"/>
                </a:solidFill>
                <a:latin typeface="Consolas" panose="020B0609020204030204" pitchFamily="49" charset="0"/>
              </a:rPr>
              <a:t>call</a:t>
            </a:r>
            <a:r>
              <a:rPr lang="en-US" sz="1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>
                <a:solidFill>
                  <a:srgbClr val="009600"/>
                </a:solidFill>
                <a:latin typeface="Consolas" panose="020B0609020204030204" pitchFamily="49" charset="0"/>
              </a:rPr>
              <a:t>"master_class_2021_adv_sql._InitInvoices"</a:t>
            </a:r>
            <a:r>
              <a:rPr lang="en-US" sz="1800">
                <a:solidFill>
                  <a:srgbClr val="0064C8"/>
                </a:solidFill>
                <a:latin typeface="Consolas" panose="020B0609020204030204" pitchFamily="49" charset="0"/>
              </a:rPr>
              <a:t>()</a:t>
            </a:r>
            <a:r>
              <a:rPr lang="en-US" sz="18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  <a:endParaRPr lang="en-US" sz="12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135D22-3E91-4251-8B14-84B83D463CAC}"/>
              </a:ext>
            </a:extLst>
          </p:cNvPr>
          <p:cNvSpPr txBox="1"/>
          <p:nvPr/>
        </p:nvSpPr>
        <p:spPr>
          <a:xfrm>
            <a:off x="720001" y="2034569"/>
            <a:ext cx="1114944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"invoice_num"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"license_start"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"license_end"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"dwh.tblInvoices"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D690D9C-77CB-4D2F-B5CA-A66CB95123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1458976"/>
              </p:ext>
            </p:extLst>
          </p:nvPr>
        </p:nvGraphicFramePr>
        <p:xfrm>
          <a:off x="787550" y="2859905"/>
          <a:ext cx="3479800" cy="1333500"/>
        </p:xfrm>
        <a:graphic>
          <a:graphicData uri="http://schemas.openxmlformats.org/drawingml/2006/table">
            <a:tbl>
              <a:tblPr>
                <a:tableStyleId>{7CABFD6B-E13D-420D-8AD0-F7EFE13DBF6A}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3709280773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431586392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4156208816"/>
                    </a:ext>
                  </a:extLst>
                </a:gridCol>
                <a:gridCol w="927100">
                  <a:extLst>
                    <a:ext uri="{9D8B030D-6E8A-4147-A177-3AD203B41FA5}">
                      <a16:colId xmlns:a16="http://schemas.microsoft.com/office/drawing/2014/main" val="127252912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row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invoice_num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license_start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license_end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686927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2020-06-01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2020-07-01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43032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2020-07-01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2020-07-31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589587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2020-08-01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2020-08-31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9608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2020-09-01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2020-09-15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726108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2020-10-01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2020-10-31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4203013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2020-10-15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2020-11-30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722589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0877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de-DE" sz="2800"/>
              <a:t>Data gaps and overlaps</a:t>
            </a:r>
            <a:r>
              <a:rPr lang="de-DE"/>
              <a:t>: find missing invoices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11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135D22-3E91-4251-8B14-84B83D463CAC}"/>
              </a:ext>
            </a:extLst>
          </p:cNvPr>
          <p:cNvSpPr txBox="1"/>
          <p:nvPr/>
        </p:nvSpPr>
        <p:spPr>
          <a:xfrm>
            <a:off x="720000" y="1036550"/>
            <a:ext cx="1114944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"invoice_num"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"license_start"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"license_end"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"dwh.tblInvoices"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D690D9C-77CB-4D2F-B5CA-A66CB95123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6748410"/>
              </p:ext>
            </p:extLst>
          </p:nvPr>
        </p:nvGraphicFramePr>
        <p:xfrm>
          <a:off x="787550" y="1448356"/>
          <a:ext cx="3479800" cy="1333500"/>
        </p:xfrm>
        <a:graphic>
          <a:graphicData uri="http://schemas.openxmlformats.org/drawingml/2006/table">
            <a:tbl>
              <a:tblPr>
                <a:tableStyleId>{7CABFD6B-E13D-420D-8AD0-F7EFE13DBF6A}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3709280773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431586392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4156208816"/>
                    </a:ext>
                  </a:extLst>
                </a:gridCol>
                <a:gridCol w="927100">
                  <a:extLst>
                    <a:ext uri="{9D8B030D-6E8A-4147-A177-3AD203B41FA5}">
                      <a16:colId xmlns:a16="http://schemas.microsoft.com/office/drawing/2014/main" val="127252912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row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invoice_num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license_start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license_end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686927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2020-06-01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2020-07-01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43032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2020-07-01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2020-07-31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589587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2020-08-01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2020-08-31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9608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2020-09-01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2020-09-15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726108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2020-10-01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2020-10-31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4203013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2020-10-15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2020-11-30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7225899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BB7B7B1-0BF5-49E0-B85E-F60738D90418}"/>
              </a:ext>
            </a:extLst>
          </p:cNvPr>
          <p:cNvSpPr txBox="1"/>
          <p:nvPr/>
        </p:nvSpPr>
        <p:spPr>
          <a:xfrm>
            <a:off x="720000" y="3130725"/>
            <a:ext cx="620549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n.n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"dwh.Numbers"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n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where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n.n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AA00AA"/>
                </a:solidFill>
                <a:latin typeface="Consolas" panose="020B0609020204030204" pitchFamily="49" charset="0"/>
              </a:rPr>
              <a:t>8</a:t>
            </a:r>
          </a:p>
          <a:p>
            <a:pPr algn="l"/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except</a:t>
            </a:r>
          </a:p>
          <a:p>
            <a:pPr algn="l"/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"invoice_num"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"dwh.tblInvoices"</a:t>
            </a:r>
          </a:p>
          <a:p>
            <a:pPr algn="l"/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66C91A-2C7E-4322-9EE1-E93F6A835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550" y="4649145"/>
            <a:ext cx="714475" cy="96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190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de-DE" sz="2800"/>
              <a:t>Data gaps and overlaps</a:t>
            </a:r>
            <a:r>
              <a:rPr lang="de-DE"/>
              <a:t>: expand all dates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12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135D22-3E91-4251-8B14-84B83D463CAC}"/>
              </a:ext>
            </a:extLst>
          </p:cNvPr>
          <p:cNvSpPr txBox="1"/>
          <p:nvPr/>
        </p:nvSpPr>
        <p:spPr>
          <a:xfrm>
            <a:off x="720000" y="1036550"/>
            <a:ext cx="1114944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"invoice_num"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"license_start"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"license_end"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"dwh.tblInvoices"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D690D9C-77CB-4D2F-B5CA-A66CB95123B6}"/>
              </a:ext>
            </a:extLst>
          </p:cNvPr>
          <p:cNvGraphicFramePr>
            <a:graphicFrameLocks noGrp="1"/>
          </p:cNvGraphicFramePr>
          <p:nvPr/>
        </p:nvGraphicFramePr>
        <p:xfrm>
          <a:off x="787550" y="1448356"/>
          <a:ext cx="3479800" cy="1333500"/>
        </p:xfrm>
        <a:graphic>
          <a:graphicData uri="http://schemas.openxmlformats.org/drawingml/2006/table">
            <a:tbl>
              <a:tblPr>
                <a:tableStyleId>{7CABFD6B-E13D-420D-8AD0-F7EFE13DBF6A}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3709280773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431586392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4156208816"/>
                    </a:ext>
                  </a:extLst>
                </a:gridCol>
                <a:gridCol w="927100">
                  <a:extLst>
                    <a:ext uri="{9D8B030D-6E8A-4147-A177-3AD203B41FA5}">
                      <a16:colId xmlns:a16="http://schemas.microsoft.com/office/drawing/2014/main" val="127252912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row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invoice_num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license_start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license_end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686927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2020-06-01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2020-07-01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43032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2020-07-01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2020-07-31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589587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2020-08-01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2020-08-31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9608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2020-09-01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2020-09-15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726108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2020-10-01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2020-10-31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4203013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2020-10-15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2020-11-30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7225899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BB7B7B1-0BF5-49E0-B85E-F60738D90418}"/>
              </a:ext>
            </a:extLst>
          </p:cNvPr>
          <p:cNvSpPr txBox="1"/>
          <p:nvPr/>
        </p:nvSpPr>
        <p:spPr>
          <a:xfrm>
            <a:off x="719999" y="3130725"/>
            <a:ext cx="66307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master_class_2021_adv_sql.License_dates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i.invoice_num, i.license_start, i.license_end, d.xdate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"dwh.tblInvoices"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i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join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"master_class_2021_adv_sql.dateaxis_start_end"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"startdate"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'2020-06-01'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"enddate"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'2020-11-30'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d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d.xdate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i.license_start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i.license_end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CBE840-AB8C-4B90-A1E7-AF4559907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2595" y="2115106"/>
            <a:ext cx="3362794" cy="314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7395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de-DE" sz="2800"/>
              <a:t>Data gaps and overlaps</a:t>
            </a:r>
            <a:r>
              <a:rPr lang="de-DE"/>
              <a:t>: find gap in date range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13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135D22-3E91-4251-8B14-84B83D463CAC}"/>
              </a:ext>
            </a:extLst>
          </p:cNvPr>
          <p:cNvSpPr txBox="1"/>
          <p:nvPr/>
        </p:nvSpPr>
        <p:spPr>
          <a:xfrm>
            <a:off x="720000" y="1036550"/>
            <a:ext cx="1114944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"invoice_num"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"license_start"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"license_end"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"dwh.tblInvoices"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D690D9C-77CB-4D2F-B5CA-A66CB95123B6}"/>
              </a:ext>
            </a:extLst>
          </p:cNvPr>
          <p:cNvGraphicFramePr>
            <a:graphicFrameLocks noGrp="1"/>
          </p:cNvGraphicFramePr>
          <p:nvPr/>
        </p:nvGraphicFramePr>
        <p:xfrm>
          <a:off x="787550" y="1448356"/>
          <a:ext cx="3479800" cy="1333500"/>
        </p:xfrm>
        <a:graphic>
          <a:graphicData uri="http://schemas.openxmlformats.org/drawingml/2006/table">
            <a:tbl>
              <a:tblPr>
                <a:tableStyleId>{7CABFD6B-E13D-420D-8AD0-F7EFE13DBF6A}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3709280773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431586392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4156208816"/>
                    </a:ext>
                  </a:extLst>
                </a:gridCol>
                <a:gridCol w="927100">
                  <a:extLst>
                    <a:ext uri="{9D8B030D-6E8A-4147-A177-3AD203B41FA5}">
                      <a16:colId xmlns:a16="http://schemas.microsoft.com/office/drawing/2014/main" val="127252912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row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invoice_num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license_start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license_end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686927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2020-06-01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2020-07-01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43032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2020-07-01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2020-07-31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589587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2020-08-01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2020-08-31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9608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2020-09-01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2020-09-15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726108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2020-10-01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2020-10-31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4203013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2020-10-15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2020-11-30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7225899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BB7B7B1-0BF5-49E0-B85E-F60738D90418}"/>
              </a:ext>
            </a:extLst>
          </p:cNvPr>
          <p:cNvSpPr txBox="1"/>
          <p:nvPr/>
        </p:nvSpPr>
        <p:spPr>
          <a:xfrm>
            <a:off x="720000" y="2885885"/>
            <a:ext cx="6630711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master_class_2021_adv_sql.License_missing_dates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d.xdate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"master_class_2021_adv_sql.dateaxis_start_end"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"startdate"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'2020-06-01'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"enddate"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'2020-11-30'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d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except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d.xdate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"dwh.tblInvoices"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i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join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"master_class_2021_adv_sql.dateaxis_start_end"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"startdate"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'2020-06-01'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"enddate"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'2020-11-30'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d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d.xdate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i.license_start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i.license_end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C1C5CA-C866-435E-B858-855331273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1762" y="3157402"/>
            <a:ext cx="1076475" cy="305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4041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de-DE" sz="2800"/>
              <a:t>Data gaps and overlaps</a:t>
            </a:r>
            <a:r>
              <a:rPr lang="de-DE"/>
              <a:t>: find overlapping dates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14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B7B7B1-0BF5-49E0-B85E-F60738D90418}"/>
              </a:ext>
            </a:extLst>
          </p:cNvPr>
          <p:cNvSpPr txBox="1"/>
          <p:nvPr/>
        </p:nvSpPr>
        <p:spPr>
          <a:xfrm>
            <a:off x="720000" y="982176"/>
            <a:ext cx="6630711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master_class_2021_adv_sql.License_overlapping_dates_v2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with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cteAllDates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i.invoice_num, i.license_start, i.license_end, d.xdate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"dwh.tblInvoices"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i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join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"master_class_2021_adv_sql.dateaxis_start_end"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"startdate"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'2020-06-01'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"enddate"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'2020-11-30'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d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d.xdate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i.license_start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i.license_end</a:t>
            </a:r>
          </a:p>
          <a:p>
            <a:pPr algn="l"/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cteDuplicateDates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alld.xdate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cteAllDates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alld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group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alld.xdate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having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count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&gt;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</a:p>
          <a:p>
            <a:pPr algn="l"/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ad.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cteAllDates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ad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join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cteDuplicateDates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dd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ad.xdate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dd.xdate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545BBD-0259-4F0E-8B5A-06462A3A52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4700" y="1136983"/>
            <a:ext cx="3353268" cy="442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4115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de-DE" sz="2800"/>
              <a:t>Data gaps and overlaps</a:t>
            </a:r>
            <a:r>
              <a:rPr lang="de-DE"/>
              <a:t>: max consecutive days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15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20ACCF-4678-4233-82F8-92D0AAEDF34B}"/>
              </a:ext>
            </a:extLst>
          </p:cNvPr>
          <p:cNvSpPr txBox="1"/>
          <p:nvPr/>
        </p:nvSpPr>
        <p:spPr>
          <a:xfrm>
            <a:off x="852000" y="1004985"/>
            <a:ext cx="1120361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grp,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count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max_num_consecutive_days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"master_class_2021_adv_sql.License_contiguous_dates_grouped"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group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grp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4343EB-5972-4C45-A8CA-8AC4013130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918" y="2858495"/>
            <a:ext cx="2324424" cy="981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3043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de-DE" sz="2800"/>
              <a:t>Data gaps and overlaps</a:t>
            </a:r>
            <a:r>
              <a:rPr lang="de-DE"/>
              <a:t>: expand all dates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16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135D22-3E91-4251-8B14-84B83D463CAC}"/>
              </a:ext>
            </a:extLst>
          </p:cNvPr>
          <p:cNvSpPr txBox="1"/>
          <p:nvPr/>
        </p:nvSpPr>
        <p:spPr>
          <a:xfrm>
            <a:off x="720000" y="1036550"/>
            <a:ext cx="1114944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"invoice_num"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"license_start"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"license_end"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"dwh.tblInvoices"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D690D9C-77CB-4D2F-B5CA-A66CB95123B6}"/>
              </a:ext>
            </a:extLst>
          </p:cNvPr>
          <p:cNvGraphicFramePr>
            <a:graphicFrameLocks noGrp="1"/>
          </p:cNvGraphicFramePr>
          <p:nvPr/>
        </p:nvGraphicFramePr>
        <p:xfrm>
          <a:off x="787550" y="1448356"/>
          <a:ext cx="3479800" cy="1333500"/>
        </p:xfrm>
        <a:graphic>
          <a:graphicData uri="http://schemas.openxmlformats.org/drawingml/2006/table">
            <a:tbl>
              <a:tblPr>
                <a:tableStyleId>{7CABFD6B-E13D-420D-8AD0-F7EFE13DBF6A}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3709280773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431586392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4156208816"/>
                    </a:ext>
                  </a:extLst>
                </a:gridCol>
                <a:gridCol w="927100">
                  <a:extLst>
                    <a:ext uri="{9D8B030D-6E8A-4147-A177-3AD203B41FA5}">
                      <a16:colId xmlns:a16="http://schemas.microsoft.com/office/drawing/2014/main" val="127252912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row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invoice_num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license_start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license_end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686927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2020-06-01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2020-07-01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43032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2020-07-01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2020-07-31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589587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2020-08-01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2020-08-31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9608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2020-09-01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2020-09-15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726108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2020-10-01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2020-10-31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4203013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2020-10-15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2020-11-30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7225899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BB7B7B1-0BF5-49E0-B85E-F60738D90418}"/>
              </a:ext>
            </a:extLst>
          </p:cNvPr>
          <p:cNvSpPr txBox="1"/>
          <p:nvPr/>
        </p:nvSpPr>
        <p:spPr>
          <a:xfrm>
            <a:off x="719999" y="3130725"/>
            <a:ext cx="66307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master_class_2021_adv_sql.License_dates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i.invoice_num, i.license_start, i.license_end, d.xdate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"dwh.tblInvoices"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i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join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"master_class_2021_adv_sql.dateaxis_start_end"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"startdate"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'2020-06-01'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"enddate"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'2020-11-30'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d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d.xdate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i.license_start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i.license_end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CBE840-AB8C-4B90-A1E7-AF4559907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2595" y="2115106"/>
            <a:ext cx="3362794" cy="314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359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de-DE" sz="2800"/>
              <a:t>Data gaps and overlaps</a:t>
            </a:r>
            <a:r>
              <a:rPr lang="de-DE"/>
              <a:t>: grouping dates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17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B7B7B1-0BF5-49E0-B85E-F60738D90418}"/>
              </a:ext>
            </a:extLst>
          </p:cNvPr>
          <p:cNvSpPr txBox="1"/>
          <p:nvPr/>
        </p:nvSpPr>
        <p:spPr>
          <a:xfrm>
            <a:off x="720000" y="1038769"/>
            <a:ext cx="663071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distinct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"xdate"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"master_class_2021_adv_sql.License_dates"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C8E46-C653-4D99-B7B9-2EEA061E71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3692"/>
          <a:stretch/>
        </p:blipFill>
        <p:spPr>
          <a:xfrm>
            <a:off x="8605990" y="265089"/>
            <a:ext cx="1114581" cy="144830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20ACCF-4678-4233-82F8-92D0AAEDF34B}"/>
              </a:ext>
            </a:extLst>
          </p:cNvPr>
          <p:cNvSpPr txBox="1"/>
          <p:nvPr/>
        </p:nvSpPr>
        <p:spPr>
          <a:xfrm>
            <a:off x="720000" y="2941419"/>
            <a:ext cx="7550458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with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cteDistinctDates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distinct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"xdate"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"master_class_2021_adv_sql.License_dates"</a:t>
            </a:r>
          </a:p>
          <a:p>
            <a:pPr algn="l"/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cteNumberesDistinctDates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xdate, row_number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xdate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row_num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cteDistinctDates</a:t>
            </a:r>
          </a:p>
          <a:p>
            <a:pPr algn="l"/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pt-BR" sz="1200">
                <a:solidFill>
                  <a:srgbClr val="000000"/>
                </a:solidFill>
                <a:latin typeface="Consolas" panose="020B0609020204030204" pitchFamily="49" charset="0"/>
              </a:rPr>
              <a:t>    c1.xdate, c1.row_num, c2.xdate, c2.row_num, 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case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when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c2.xdate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is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then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else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9B0050"/>
                </a:solidFill>
                <a:latin typeface="Consolas" panose="020B0609020204030204" pitchFamily="49" charset="0"/>
              </a:rPr>
              <a:t>TIMESTAMPDIFF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SQL_TSI_DAY, c2.xdate, c1.xdate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end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diff_prev_date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cteNumberesDistinctDates c1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9B0050"/>
                </a:solidFill>
                <a:latin typeface="Consolas" panose="020B0609020204030204" pitchFamily="49" charset="0"/>
              </a:rPr>
              <a:t>left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join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cteNumberesDistinctDates c2</a:t>
            </a:r>
          </a:p>
          <a:p>
            <a:pPr algn="l"/>
            <a:r>
              <a:rPr lang="pt-BR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t-BR" sz="1200">
                <a:solidFill>
                  <a:srgbClr val="0000C8"/>
                </a:solidFill>
                <a:latin typeface="Consolas" panose="020B0609020204030204" pitchFamily="49" charset="0"/>
              </a:rPr>
              <a:t>on</a:t>
            </a:r>
            <a:r>
              <a:rPr lang="pt-BR" sz="1200">
                <a:solidFill>
                  <a:srgbClr val="000000"/>
                </a:solidFill>
                <a:latin typeface="Consolas" panose="020B0609020204030204" pitchFamily="49" charset="0"/>
              </a:rPr>
              <a:t> c1.row_num </a:t>
            </a:r>
            <a:r>
              <a:rPr lang="pt-BR" sz="12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pt-BR" sz="1200">
                <a:solidFill>
                  <a:srgbClr val="000000"/>
                </a:solidFill>
                <a:latin typeface="Consolas" panose="020B0609020204030204" pitchFamily="49" charset="0"/>
              </a:rPr>
              <a:t> c2.row_num </a:t>
            </a:r>
            <a:r>
              <a:rPr lang="pt-BR" sz="1200">
                <a:solidFill>
                  <a:srgbClr val="FF7412"/>
                </a:solidFill>
                <a:latin typeface="Consolas" panose="020B0609020204030204" pitchFamily="49" charset="0"/>
              </a:rPr>
              <a:t>+</a:t>
            </a:r>
            <a:r>
              <a:rPr lang="pt-BR" sz="12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24C2E9-3E11-4CDD-8CD0-34A73901EA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120"/>
          <a:stretch/>
        </p:blipFill>
        <p:spPr>
          <a:xfrm>
            <a:off x="7990599" y="4554244"/>
            <a:ext cx="3934374" cy="15228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FA30224-4CCD-4A42-A73B-46D44A36CA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0599" y="2256371"/>
            <a:ext cx="3934374" cy="184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7582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de-DE" sz="2800"/>
              <a:t>Data gaps and overlaps</a:t>
            </a:r>
            <a:r>
              <a:rPr lang="de-DE"/>
              <a:t>: grouping dates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18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20ACCF-4678-4233-82F8-92D0AAEDF34B}"/>
              </a:ext>
            </a:extLst>
          </p:cNvPr>
          <p:cNvSpPr txBox="1"/>
          <p:nvPr/>
        </p:nvSpPr>
        <p:spPr>
          <a:xfrm>
            <a:off x="-1" y="972628"/>
            <a:ext cx="11203619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master_class_2021_adv_sql.License_contiguous_dates_grouped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with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cteDistinctDates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distinct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"xdate"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"master_class_2021_adv_sql.License_dates"</a:t>
            </a:r>
          </a:p>
          <a:p>
            <a:pPr algn="l"/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cteNumberedDistinctDates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xdate, row_number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xdate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row_num 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cteDistinctDates</a:t>
            </a:r>
          </a:p>
          <a:p>
            <a:pPr algn="l"/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cteDiff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pt-BR" sz="1200">
                <a:solidFill>
                  <a:srgbClr val="000000"/>
                </a:solidFill>
                <a:latin typeface="Consolas" panose="020B0609020204030204" pitchFamily="49" charset="0"/>
              </a:rPr>
              <a:t>    c1.xdate </a:t>
            </a:r>
            <a:r>
              <a:rPr lang="pt-BR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pt-BR" sz="1200">
                <a:solidFill>
                  <a:srgbClr val="000000"/>
                </a:solidFill>
                <a:latin typeface="Consolas" panose="020B0609020204030204" pitchFamily="49" charset="0"/>
              </a:rPr>
              <a:t> xdate_curr, c1.row_num </a:t>
            </a:r>
            <a:r>
              <a:rPr lang="pt-BR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pt-BR" sz="1200">
                <a:solidFill>
                  <a:srgbClr val="000000"/>
                </a:solidFill>
                <a:latin typeface="Consolas" panose="020B0609020204030204" pitchFamily="49" charset="0"/>
              </a:rPr>
              <a:t> row_num_curr, c2.xdate </a:t>
            </a:r>
            <a:r>
              <a:rPr lang="pt-BR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pt-BR" sz="1200">
                <a:solidFill>
                  <a:srgbClr val="000000"/>
                </a:solidFill>
                <a:latin typeface="Consolas" panose="020B0609020204030204" pitchFamily="49" charset="0"/>
              </a:rPr>
              <a:t> xdate_prev, c2.row_num </a:t>
            </a:r>
            <a:r>
              <a:rPr lang="pt-BR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pt-BR" sz="1200">
                <a:solidFill>
                  <a:srgbClr val="000000"/>
                </a:solidFill>
                <a:latin typeface="Consolas" panose="020B0609020204030204" pitchFamily="49" charset="0"/>
              </a:rPr>
              <a:t> row_num_prev, 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case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when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c2.xdate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is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then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else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9B0050"/>
                </a:solidFill>
                <a:latin typeface="Consolas" panose="020B0609020204030204" pitchFamily="49" charset="0"/>
              </a:rPr>
              <a:t>TIMESTAMPDIFF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SQL_TSI_DAY, c2.xdate, c1.xdate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end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diff_prev_date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cteNumberedDistinctDates c1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9B0050"/>
                </a:solidFill>
                <a:latin typeface="Consolas" panose="020B0609020204030204" pitchFamily="49" charset="0"/>
              </a:rPr>
              <a:t>left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join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cteNumberedDistinctDates c2</a:t>
            </a:r>
          </a:p>
          <a:p>
            <a:pPr algn="l"/>
            <a:r>
              <a:rPr lang="pt-BR" sz="12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t-BR" sz="1200">
                <a:solidFill>
                  <a:srgbClr val="0000C8"/>
                </a:solidFill>
                <a:latin typeface="Consolas" panose="020B0609020204030204" pitchFamily="49" charset="0"/>
              </a:rPr>
              <a:t>on</a:t>
            </a:r>
            <a:r>
              <a:rPr lang="pt-BR" sz="1200">
                <a:solidFill>
                  <a:srgbClr val="000000"/>
                </a:solidFill>
                <a:latin typeface="Consolas" panose="020B0609020204030204" pitchFamily="49" charset="0"/>
              </a:rPr>
              <a:t> c1.row_num </a:t>
            </a:r>
            <a:r>
              <a:rPr lang="pt-BR" sz="12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pt-BR" sz="1200">
                <a:solidFill>
                  <a:srgbClr val="000000"/>
                </a:solidFill>
                <a:latin typeface="Consolas" panose="020B0609020204030204" pitchFamily="49" charset="0"/>
              </a:rPr>
              <a:t> c2.row_num </a:t>
            </a:r>
            <a:r>
              <a:rPr lang="pt-BR" sz="1200">
                <a:solidFill>
                  <a:srgbClr val="FF7412"/>
                </a:solidFill>
                <a:latin typeface="Consolas" panose="020B0609020204030204" pitchFamily="49" charset="0"/>
              </a:rPr>
              <a:t>+</a:t>
            </a:r>
            <a:r>
              <a:rPr lang="pt-BR" sz="12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</a:p>
          <a:p>
            <a:pPr algn="l"/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cteDiff.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cteDiff.diff_prev_date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cteDiff.row_num_curr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unbounded preceding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cum_sum,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cteDiff.diff_prev_date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cteDiff.row_num_curr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unbounded preceding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-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cteDiff.row_num_curr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grp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cteDiff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12A9E3-F2EA-48C4-B2DC-879605F15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3835" y="991725"/>
            <a:ext cx="5306165" cy="17909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99BDE30-FFC7-4C95-93BE-4926C0B1B9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3836" y="3535940"/>
            <a:ext cx="5306165" cy="1305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9147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de-DE" sz="2800"/>
              <a:t>Data gaps and overlaps</a:t>
            </a:r>
            <a:r>
              <a:rPr lang="de-DE"/>
              <a:t>: max consecutive days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19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20ACCF-4678-4233-82F8-92D0AAEDF34B}"/>
              </a:ext>
            </a:extLst>
          </p:cNvPr>
          <p:cNvSpPr txBox="1"/>
          <p:nvPr/>
        </p:nvSpPr>
        <p:spPr>
          <a:xfrm>
            <a:off x="852000" y="1004985"/>
            <a:ext cx="1120361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grp,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count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max_num_consecutive_days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"master_class_2021_adv_sql.License_contiguous_dates_grouped"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group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grp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4343EB-5972-4C45-A8CA-8AC4013130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918" y="2858495"/>
            <a:ext cx="2324424" cy="981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398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>
            <a:spLocks noGrp="1"/>
          </p:cNvSpPr>
          <p:nvPr>
            <p:ph type="ctrTitle"/>
          </p:nvPr>
        </p:nvSpPr>
        <p:spPr>
          <a:xfrm>
            <a:off x="720000" y="1780674"/>
            <a:ext cx="6840000" cy="23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Open Sans"/>
              <a:buNone/>
            </a:pPr>
            <a:r>
              <a:rPr lang="de-DE"/>
              <a:t>DATA VIRTUALITY</a:t>
            </a:r>
            <a:endParaRPr/>
          </a:p>
        </p:txBody>
      </p:sp>
      <p:sp>
        <p:nvSpPr>
          <p:cNvPr id="155" name="Google Shape;155;p25"/>
          <p:cNvSpPr txBox="1">
            <a:spLocks noGrp="1"/>
          </p:cNvSpPr>
          <p:nvPr>
            <p:ph type="subTitle" idx="1"/>
          </p:nvPr>
        </p:nvSpPr>
        <p:spPr>
          <a:xfrm>
            <a:off x="720000" y="4319325"/>
            <a:ext cx="9359400" cy="11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de-DE" sz="2900"/>
              <a:t>Topic: </a:t>
            </a:r>
            <a:r>
              <a:rPr lang="en-US" sz="2900"/>
              <a:t>Advanced SQL problems and solutions</a:t>
            </a:r>
            <a:endParaRPr sz="2900"/>
          </a:p>
        </p:txBody>
      </p:sp>
      <p:sp>
        <p:nvSpPr>
          <p:cNvPr id="156" name="Google Shape;156;p25"/>
          <p:cNvSpPr txBox="1">
            <a:spLocks noGrp="1"/>
          </p:cNvSpPr>
          <p:nvPr>
            <p:ph type="ftr" idx="11"/>
          </p:nvPr>
        </p:nvSpPr>
        <p:spPr>
          <a:xfrm>
            <a:off x="518615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@ Data Virtuality GmbH 2021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body" idx="1"/>
          </p:nvPr>
        </p:nvSpPr>
        <p:spPr>
          <a:xfrm>
            <a:off x="481500" y="5352725"/>
            <a:ext cx="117105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 sz="3200"/>
              <a:t>Using hashes to detect changed records</a:t>
            </a:r>
            <a:endParaRPr sz="2400"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842358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Hashes for change detection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21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9B47145-7B94-4DC1-93AD-DEB298E8BE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1666900"/>
              </p:ext>
            </p:extLst>
          </p:nvPr>
        </p:nvGraphicFramePr>
        <p:xfrm>
          <a:off x="787550" y="2832037"/>
          <a:ext cx="2552700" cy="762000"/>
        </p:xfrm>
        <a:graphic>
          <a:graphicData uri="http://schemas.openxmlformats.org/drawingml/2006/table">
            <a:tbl>
              <a:tblPr>
                <a:tableStyleId>{7CABFD6B-E13D-420D-8AD0-F7EFE13DBF6A}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298417606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1730034748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194880514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col1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col2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286664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8001823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762333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63620926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B17E1B6-846B-45FE-B039-4069BC39DB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1406738"/>
              </p:ext>
            </p:extLst>
          </p:nvPr>
        </p:nvGraphicFramePr>
        <p:xfrm>
          <a:off x="787550" y="1180730"/>
          <a:ext cx="3479800" cy="762000"/>
        </p:xfrm>
        <a:graphic>
          <a:graphicData uri="http://schemas.openxmlformats.org/drawingml/2006/table">
            <a:tbl>
              <a:tblPr>
                <a:tableStyleId>{7CABFD6B-E13D-420D-8AD0-F7EFE13DBF6A}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1164520880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3158535438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512271790"/>
                    </a:ext>
                  </a:extLst>
                </a:gridCol>
                <a:gridCol w="927100">
                  <a:extLst>
                    <a:ext uri="{9D8B030D-6E8A-4147-A177-3AD203B41FA5}">
                      <a16:colId xmlns:a16="http://schemas.microsoft.com/office/drawing/2014/main" val="99485008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col1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col2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modified_date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165543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2020-08-31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0286764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2020-09-15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62048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2020-10-31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09104888"/>
                  </a:ext>
                </a:extLst>
              </a:tr>
            </a:tbl>
          </a:graphicData>
        </a:graphic>
      </p:graphicFrame>
      <p:sp>
        <p:nvSpPr>
          <p:cNvPr id="19" name="Arrow: Right 18">
            <a:extLst>
              <a:ext uri="{FF2B5EF4-FFF2-40B4-BE49-F238E27FC236}">
                <a16:creationId xmlns:a16="http://schemas.microsoft.com/office/drawing/2014/main" id="{AE8C26A1-5892-4744-B651-FAF003AC4E33}"/>
              </a:ext>
            </a:extLst>
          </p:cNvPr>
          <p:cNvSpPr/>
          <p:nvPr/>
        </p:nvSpPr>
        <p:spPr>
          <a:xfrm rot="10800000">
            <a:off x="4389622" y="1036550"/>
            <a:ext cx="2871765" cy="920391"/>
          </a:xfrm>
          <a:prstGeom prst="rightArrow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6C0840-C54D-461E-B7C6-166567DDD333}"/>
              </a:ext>
            </a:extLst>
          </p:cNvPr>
          <p:cNvSpPr txBox="1"/>
          <p:nvPr/>
        </p:nvSpPr>
        <p:spPr>
          <a:xfrm>
            <a:off x="7440132" y="1342857"/>
            <a:ext cx="1289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Ideal situation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B0937C0-FC52-4130-8B7F-022294F1721F}"/>
              </a:ext>
            </a:extLst>
          </p:cNvPr>
          <p:cNvSpPr txBox="1"/>
          <p:nvPr/>
        </p:nvSpPr>
        <p:spPr>
          <a:xfrm>
            <a:off x="791996" y="915992"/>
            <a:ext cx="5725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table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8561FC3-C23B-48CB-83F1-B360FC1C9189}"/>
              </a:ext>
            </a:extLst>
          </p:cNvPr>
          <p:cNvSpPr txBox="1"/>
          <p:nvPr/>
        </p:nvSpPr>
        <p:spPr>
          <a:xfrm>
            <a:off x="787550" y="2524260"/>
            <a:ext cx="58148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19419136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Hashes for change detection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22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9B47145-7B94-4DC1-93AD-DEB298E8BE2E}"/>
              </a:ext>
            </a:extLst>
          </p:cNvPr>
          <p:cNvGraphicFramePr>
            <a:graphicFrameLocks noGrp="1"/>
          </p:cNvGraphicFramePr>
          <p:nvPr/>
        </p:nvGraphicFramePr>
        <p:xfrm>
          <a:off x="787550" y="2832037"/>
          <a:ext cx="2552700" cy="762000"/>
        </p:xfrm>
        <a:graphic>
          <a:graphicData uri="http://schemas.openxmlformats.org/drawingml/2006/table">
            <a:tbl>
              <a:tblPr>
                <a:tableStyleId>{7CABFD6B-E13D-420D-8AD0-F7EFE13DBF6A}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298417606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1730034748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194880514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col1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col2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286664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8001823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762333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63620926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48561FC3-C23B-48CB-83F1-B360FC1C9189}"/>
              </a:ext>
            </a:extLst>
          </p:cNvPr>
          <p:cNvSpPr txBox="1"/>
          <p:nvPr/>
        </p:nvSpPr>
        <p:spPr>
          <a:xfrm>
            <a:off x="787550" y="2524260"/>
            <a:ext cx="58148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table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BC74BDE4-2A0D-47B9-844C-C0D3D5E3D415}"/>
              </a:ext>
            </a:extLst>
          </p:cNvPr>
          <p:cNvSpPr/>
          <p:nvPr/>
        </p:nvSpPr>
        <p:spPr>
          <a:xfrm>
            <a:off x="3512211" y="3030487"/>
            <a:ext cx="4459937" cy="365099"/>
          </a:xfrm>
          <a:prstGeom prst="rightArrow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5CB256-23BA-4619-8C2C-9074BE50D210}"/>
              </a:ext>
            </a:extLst>
          </p:cNvPr>
          <p:cNvSpPr txBox="1"/>
          <p:nvPr/>
        </p:nvSpPr>
        <p:spPr>
          <a:xfrm>
            <a:off x="4308132" y="2722710"/>
            <a:ext cx="28680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Trigger is fired on insert or update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C75EEB0-F889-4F72-953A-1B46E0EB6E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1003790"/>
              </p:ext>
            </p:extLst>
          </p:nvPr>
        </p:nvGraphicFramePr>
        <p:xfrm>
          <a:off x="8087917" y="2832037"/>
          <a:ext cx="1587500" cy="762000"/>
        </p:xfrm>
        <a:graphic>
          <a:graphicData uri="http://schemas.openxmlformats.org/drawingml/2006/table">
            <a:tbl>
              <a:tblPr>
                <a:tableStyleId>{7CABFD6B-E13D-420D-8AD0-F7EFE13DBF6A}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3893470052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253129524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modified_date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361851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2020-08-31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066214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2020-09-15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1392597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2020-10-31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01799832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7184A096-DC16-4215-AEA4-FF0B5F06A3B3}"/>
              </a:ext>
            </a:extLst>
          </p:cNvPr>
          <p:cNvSpPr txBox="1"/>
          <p:nvPr/>
        </p:nvSpPr>
        <p:spPr>
          <a:xfrm>
            <a:off x="8059943" y="2524260"/>
            <a:ext cx="24600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table_w_modified_date</a:t>
            </a:r>
          </a:p>
        </p:txBody>
      </p:sp>
    </p:spTree>
    <p:extLst>
      <p:ext uri="{BB962C8B-B14F-4D97-AF65-F5344CB8AC3E}">
        <p14:creationId xmlns:p14="http://schemas.microsoft.com/office/powerpoint/2010/main" val="21566252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Hashes for change detection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23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4A3866-78E2-440C-BF49-413628F40B85}"/>
              </a:ext>
            </a:extLst>
          </p:cNvPr>
          <p:cNvSpPr txBox="1"/>
          <p:nvPr/>
        </p:nvSpPr>
        <p:spPr>
          <a:xfrm>
            <a:off x="0" y="1181011"/>
            <a:ext cx="117432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"id"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"col1"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"col2"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 md5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col1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||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'~|\/'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||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col2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 </a:t>
            </a:r>
            <a:r>
              <a:rPr lang="en-US" sz="1200">
                <a:latin typeface="Consolas" panose="020B0609020204030204" pitchFamily="49" charset="0"/>
              </a:rPr>
              <a:t>as hashkey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"master_class_2021_adv_sql.Data_without_modified_date"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  <a:endParaRPr lang="en-US" sz="12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BC0E42B-C139-42AA-9EFA-33142547246F}"/>
              </a:ext>
            </a:extLst>
          </p:cNvPr>
          <p:cNvSpPr txBox="1"/>
          <p:nvPr/>
        </p:nvSpPr>
        <p:spPr>
          <a:xfrm>
            <a:off x="0" y="3630180"/>
            <a:ext cx="1157648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"id"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"col1"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"col2"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 md5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col1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||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'~|\/'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||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col2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latin typeface="Consolas" panose="020B0609020204030204" pitchFamily="49" charset="0"/>
              </a:rPr>
              <a:t>as hashkey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"master_class_2021_adv_sql.Data_without_modified_date_v2"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  <a:endParaRPr lang="en-US" sz="120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A9F7E35-11AE-44DC-BD9B-91B50B13F1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342" y="1511693"/>
            <a:ext cx="3477110" cy="116221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8D570FE-E3ED-482C-BD55-17F049B85E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4342" y="4017235"/>
            <a:ext cx="3820058" cy="1105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9417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body" idx="1"/>
          </p:nvPr>
        </p:nvSpPr>
        <p:spPr>
          <a:xfrm>
            <a:off x="481500" y="5352725"/>
            <a:ext cx="117105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 sz="3200"/>
              <a:t>Dynamically create stored procedures</a:t>
            </a:r>
            <a:endParaRPr sz="2400"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7011712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en-US"/>
              <a:t>Dynamically create stored procedures</a:t>
            </a:r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25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E1C961-340B-4561-BF6C-9A1970D2F415}"/>
              </a:ext>
            </a:extLst>
          </p:cNvPr>
          <p:cNvSpPr txBox="1"/>
          <p:nvPr/>
        </p:nvSpPr>
        <p:spPr>
          <a:xfrm>
            <a:off x="450000" y="982176"/>
            <a:ext cx="620549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procedure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master_class_2021_adv_sql.ReplacingText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IN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proc_name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not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IN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metrics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NOT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IN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elements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NOT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</a:p>
          <a:p>
            <a:pPr algn="l"/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returns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sql_code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begin</a:t>
            </a:r>
          </a:p>
          <a:p>
            <a:pPr algn="l"/>
            <a:endParaRPr lang="en-US" sz="800">
              <a:latin typeface="Consolas" panose="020B0609020204030204" pitchFamily="49" charset="0"/>
            </a:endParaRP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declare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dummy_sproc_template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'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create procedure master_class_2021_adv_sql.&lt;&lt;proc_name&gt;&gt;(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IN reportId INTEGER NOT NULL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) 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RETURNS (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"date" string,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"year" string,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"month" string,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"day" string,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"hour" string,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&lt;&lt;element_columns&gt;&gt;,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&lt;&lt;metric_columns&gt;&gt;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) AS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begin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/* !*!*! Dummy sproc. Will be replaced dynamically. !*!*! */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end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'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algn="l"/>
            <a:endParaRPr lang="en-US" sz="800">
              <a:latin typeface="Consolas" panose="020B0609020204030204" pitchFamily="49" charset="0"/>
            </a:endParaRP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declare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proc_sql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replace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replace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replace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dummy_sproc_template, </a:t>
            </a:r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'&lt;&lt;element_columns&gt;&gt;'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, elements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'&lt;&lt;metric_columns&gt;&gt;'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, metrics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'&lt;&lt;proc_name&gt;&gt;'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, proc_name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algn="l"/>
            <a:endParaRPr lang="en-US" sz="800">
              <a:latin typeface="Consolas" panose="020B0609020204030204" pitchFamily="49" charset="0"/>
            </a:endParaRP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execute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proc_sql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without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return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algn="l"/>
            <a:endParaRPr lang="en-US" sz="800">
              <a:latin typeface="Consolas" panose="020B0609020204030204" pitchFamily="49" charset="0"/>
            </a:endParaRP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proc_sql;</a:t>
            </a:r>
          </a:p>
          <a:p>
            <a:pPr algn="l"/>
            <a:endParaRPr lang="en-US" sz="800">
              <a:latin typeface="Consolas" panose="020B0609020204030204" pitchFamily="49" charset="0"/>
            </a:endParaRP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end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sz="8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0B32F73-AA06-4C86-9440-E723F0B4065B}"/>
              </a:ext>
            </a:extLst>
          </p:cNvPr>
          <p:cNvSpPr txBox="1"/>
          <p:nvPr/>
        </p:nvSpPr>
        <p:spPr>
          <a:xfrm>
            <a:off x="7972148" y="3930873"/>
            <a:ext cx="6205490" cy="2185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800">
              <a:latin typeface="Consolas" panose="020B0609020204030204" pitchFamily="49" charset="0"/>
            </a:endParaRP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procedure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master_class_2021_adv_sql.dummy_sproc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IN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reportId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INTEGER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NOT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</a:p>
          <a:p>
            <a:pPr algn="l"/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RETURNS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"date"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"year"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"month"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"day"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"hour"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string_elements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string_metrics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</a:p>
          <a:p>
            <a:pPr algn="l"/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begin</a:t>
            </a:r>
          </a:p>
          <a:p>
            <a:pPr algn="l"/>
            <a:r>
              <a:rPr lang="en-US" sz="800">
                <a:solidFill>
                  <a:srgbClr val="8C8C8C"/>
                </a:solidFill>
                <a:latin typeface="Consolas" panose="020B0609020204030204" pitchFamily="49" charset="0"/>
              </a:rPr>
              <a:t>/* !*!*! Dummy sproc. Will be replaced dynamically. !*!*! */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end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sz="80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CE6FEED0-2B54-4BD6-AE1B-EA4722BB6437}"/>
              </a:ext>
            </a:extLst>
          </p:cNvPr>
          <p:cNvSpPr/>
          <p:nvPr/>
        </p:nvSpPr>
        <p:spPr>
          <a:xfrm rot="5400000">
            <a:off x="8607240" y="2798365"/>
            <a:ext cx="2085573" cy="365099"/>
          </a:xfrm>
          <a:prstGeom prst="rightArrow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EC4D7C3-AD90-4513-A702-C8CE5B294E7D}"/>
              </a:ext>
            </a:extLst>
          </p:cNvPr>
          <p:cNvSpPr txBox="1"/>
          <p:nvPr/>
        </p:nvSpPr>
        <p:spPr>
          <a:xfrm>
            <a:off x="7972148" y="1323070"/>
            <a:ext cx="384625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call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"master_class_2021_adv_sql.ReplacingText"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"proc_name"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'dummy_sproc'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"metrics"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'string_metrics string'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"elements"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'string_elements string'</a:t>
            </a:r>
          </a:p>
          <a:p>
            <a:pPr algn="l"/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a;;</a:t>
            </a:r>
            <a:endParaRPr lang="en-US" sz="80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CFE1E4-899C-4641-A987-8363F3E1697D}"/>
              </a:ext>
            </a:extLst>
          </p:cNvPr>
          <p:cNvSpPr/>
          <p:nvPr/>
        </p:nvSpPr>
        <p:spPr>
          <a:xfrm>
            <a:off x="450000" y="2299418"/>
            <a:ext cx="3651483" cy="1944108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3F93D8-3DF0-4DD6-BFA0-49AA0162CC21}"/>
              </a:ext>
            </a:extLst>
          </p:cNvPr>
          <p:cNvSpPr/>
          <p:nvPr/>
        </p:nvSpPr>
        <p:spPr>
          <a:xfrm>
            <a:off x="450000" y="4403326"/>
            <a:ext cx="3651483" cy="845626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742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body" idx="1"/>
          </p:nvPr>
        </p:nvSpPr>
        <p:spPr>
          <a:xfrm>
            <a:off x="481500" y="5352725"/>
            <a:ext cx="117105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 sz="3200"/>
              <a:t>Using embedded languages in Data Virtuality</a:t>
            </a:r>
            <a:endParaRPr sz="2400"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9469429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en-US"/>
              <a:t>Embedded languages</a:t>
            </a:r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27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F8FE6F-F68B-415A-AADB-1B0DD17CA9CA}"/>
              </a:ext>
            </a:extLst>
          </p:cNvPr>
          <p:cNvSpPr txBox="1"/>
          <p:nvPr/>
        </p:nvSpPr>
        <p:spPr>
          <a:xfrm>
            <a:off x="720000" y="1036550"/>
            <a:ext cx="620549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Virtual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Procedure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"master_class_2021_adv_sql"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"RegexReplace"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IN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initialString </a:t>
            </a:r>
            <a:r>
              <a:rPr lang="en-US" sz="10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not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IN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regex </a:t>
            </a:r>
            <a:r>
              <a:rPr lang="en-US" sz="10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not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IN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replacement </a:t>
            </a:r>
            <a:r>
              <a:rPr lang="en-US" sz="10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not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Returns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resultString </a:t>
            </a:r>
            <a:r>
              <a:rPr lang="en-US" sz="10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Begin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resultString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ObjectTable 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language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'javascript'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'</a:t>
            </a:r>
          </a:p>
          <a:p>
            <a:pPr algn="l"/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            (new java.lang.String(initialString)).replaceAll(regex, replacement)</a:t>
            </a:r>
          </a:p>
          <a:p>
            <a:pPr algn="l"/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            '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Passing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    initialString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initialString,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    regex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regex,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    replacement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replacement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    Columns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    resultString </a:t>
            </a:r>
            <a:r>
              <a:rPr lang="en-US" sz="10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'dv_row'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o;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End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  <a:p>
            <a:pPr algn="l"/>
            <a:endParaRPr lang="en-US" sz="1000">
              <a:latin typeface="Consolas" panose="020B0609020204030204" pitchFamily="49" charset="0"/>
            </a:endParaRPr>
          </a:p>
          <a:p>
            <a:pPr algn="l"/>
            <a:endParaRPr lang="en-US" sz="1000"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56B5AF-B6E8-4FC7-AB2D-A3658456FBF8}"/>
              </a:ext>
            </a:extLst>
          </p:cNvPr>
          <p:cNvSpPr txBox="1"/>
          <p:nvPr/>
        </p:nvSpPr>
        <p:spPr>
          <a:xfrm>
            <a:off x="6030000" y="4300567"/>
            <a:ext cx="620549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view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"master_class_2021_adv_sql"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"RegexReplaceExample"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endParaRPr lang="en-US" sz="1000">
              <a:latin typeface="Consolas" panose="020B0609020204030204" pitchFamily="49" charset="0"/>
            </a:endParaRP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k.Name,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call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demos.RegexReplace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"initialString"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k.Name,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"regex"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'[aeiouAEIOU]'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"replacement"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'**'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regex_replacement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SYS.DataTypes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k;;</a:t>
            </a:r>
          </a:p>
        </p:txBody>
      </p:sp>
    </p:spTree>
    <p:extLst>
      <p:ext uri="{BB962C8B-B14F-4D97-AF65-F5344CB8AC3E}">
        <p14:creationId xmlns:p14="http://schemas.microsoft.com/office/powerpoint/2010/main" val="33006837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en-US"/>
              <a:t>Embedded languages</a:t>
            </a:r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28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4A305B-E4C1-4714-A569-D44748602221}"/>
              </a:ext>
            </a:extLst>
          </p:cNvPr>
          <p:cNvSpPr txBox="1"/>
          <p:nvPr/>
        </p:nvSpPr>
        <p:spPr>
          <a:xfrm>
            <a:off x="261891" y="894365"/>
            <a:ext cx="620549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view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"master_class_2021_adv_sql"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"ReverseDataTypeNames"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"k.Name"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"x.Reversed"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</a:p>
          <a:p>
            <a:pPr algn="l"/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   SYS.DataTypes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"k"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   OBJECTTABLE</a:t>
            </a:r>
            <a:r>
              <a:rPr lang="en-US" sz="14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      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LANGUAGE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'javascript'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'function reverse(s){ return s.split("").reverse().join(""); }                 </a:t>
            </a:r>
          </a:p>
          <a:p>
            <a:pPr algn="l"/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        reverse(tabname);'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                 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       PASSING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"k.Name"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"tabname"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                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       COLUMNS 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"Reversed"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'dv_row'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x;;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665111-DE90-414D-BC84-D8E5AC1F0963}"/>
              </a:ext>
            </a:extLst>
          </p:cNvPr>
          <p:cNvSpPr txBox="1"/>
          <p:nvPr/>
        </p:nvSpPr>
        <p:spPr>
          <a:xfrm>
            <a:off x="5986510" y="2568582"/>
            <a:ext cx="620549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sz="1400">
              <a:latin typeface="Consolas" panose="020B0609020204030204" pitchFamily="49" charset="0"/>
            </a:endParaRPr>
          </a:p>
          <a:p>
            <a:pPr algn="l"/>
            <a:endParaRPr lang="en-US" sz="1400">
              <a:latin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view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"master_class_2021_adv_sql"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"javascript_example"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x.</a:t>
            </a:r>
            <a:r>
              <a:rPr lang="en-US" sz="14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OBJECTTABLE</a:t>
            </a:r>
            <a:r>
              <a:rPr lang="en-US" sz="14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LANGUAGE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'javascript'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'var rows = [];        </a:t>
            </a:r>
          </a:p>
          <a:p>
            <a:pPr algn="l"/>
            <a:r>
              <a:rPr lang="it-IT" sz="1400">
                <a:solidFill>
                  <a:srgbClr val="009600"/>
                </a:solidFill>
                <a:latin typeface="Consolas" panose="020B0609020204030204" pitchFamily="49" charset="0"/>
              </a:rPr>
              <a:t>    firstrow = { "col1": "foo", "col2": "bar" };        </a:t>
            </a:r>
          </a:p>
          <a:p>
            <a:pPr algn="l"/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    rows.push( firstrow );        </a:t>
            </a:r>
          </a:p>
          <a:p>
            <a:pPr algn="l"/>
            <a:r>
              <a:rPr lang="it-IT" sz="1400">
                <a:solidFill>
                  <a:srgbClr val="009600"/>
                </a:solidFill>
                <a:latin typeface="Consolas" panose="020B0609020204030204" pitchFamily="49" charset="0"/>
              </a:rPr>
              <a:t>    secondrow = { "col2": "foo", "col3": "bar" };        </a:t>
            </a:r>
          </a:p>
          <a:p>
            <a:pPr algn="l"/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    rows.push( secondrow );        </a:t>
            </a:r>
          </a:p>
          <a:p>
            <a:pPr algn="l"/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    rows;'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        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   COLUMNS         </a:t>
            </a:r>
          </a:p>
          <a:p>
            <a:pPr algn="l"/>
            <a:r>
              <a:rPr lang="it-IT" sz="1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400">
                <a:solidFill>
                  <a:srgbClr val="009600"/>
                </a:solidFill>
                <a:latin typeface="Consolas" panose="020B0609020204030204" pitchFamily="49" charset="0"/>
              </a:rPr>
              <a:t>"col1"</a:t>
            </a:r>
            <a:r>
              <a:rPr lang="it-IT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4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it-IT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400">
                <a:solidFill>
                  <a:srgbClr val="009600"/>
                </a:solidFill>
                <a:latin typeface="Consolas" panose="020B0609020204030204" pitchFamily="49" charset="0"/>
              </a:rPr>
              <a:t>'dv_row.col1'</a:t>
            </a:r>
            <a:r>
              <a:rPr lang="it-IT" sz="1400">
                <a:solidFill>
                  <a:srgbClr val="000000"/>
                </a:solidFill>
                <a:latin typeface="Consolas" panose="020B0609020204030204" pitchFamily="49" charset="0"/>
              </a:rPr>
              <a:t>,        </a:t>
            </a:r>
          </a:p>
          <a:p>
            <a:pPr algn="l"/>
            <a:r>
              <a:rPr lang="it-IT" sz="1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400">
                <a:solidFill>
                  <a:srgbClr val="009600"/>
                </a:solidFill>
                <a:latin typeface="Consolas" panose="020B0609020204030204" pitchFamily="49" charset="0"/>
              </a:rPr>
              <a:t>"col2"</a:t>
            </a:r>
            <a:r>
              <a:rPr lang="it-IT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4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it-IT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400">
                <a:solidFill>
                  <a:srgbClr val="009600"/>
                </a:solidFill>
                <a:latin typeface="Consolas" panose="020B0609020204030204" pitchFamily="49" charset="0"/>
              </a:rPr>
              <a:t>'dv_row.col2'</a:t>
            </a:r>
            <a:r>
              <a:rPr lang="it-IT" sz="1400">
                <a:solidFill>
                  <a:srgbClr val="000000"/>
                </a:solidFill>
                <a:latin typeface="Consolas" panose="020B0609020204030204" pitchFamily="49" charset="0"/>
              </a:rPr>
              <a:t>,        </a:t>
            </a:r>
          </a:p>
          <a:p>
            <a:pPr algn="l"/>
            <a:r>
              <a:rPr lang="it-IT" sz="1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400">
                <a:solidFill>
                  <a:srgbClr val="009600"/>
                </a:solidFill>
                <a:latin typeface="Consolas" panose="020B0609020204030204" pitchFamily="49" charset="0"/>
              </a:rPr>
              <a:t>"col3"</a:t>
            </a:r>
            <a:r>
              <a:rPr lang="it-IT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4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it-IT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400">
                <a:solidFill>
                  <a:srgbClr val="009600"/>
                </a:solidFill>
                <a:latin typeface="Consolas" panose="020B0609020204030204" pitchFamily="49" charset="0"/>
              </a:rPr>
              <a:t>'dv_row.col3'</a:t>
            </a:r>
            <a:r>
              <a:rPr lang="it-IT" sz="1400">
                <a:solidFill>
                  <a:srgbClr val="000000"/>
                </a:solidFill>
                <a:latin typeface="Consolas" panose="020B0609020204030204" pitchFamily="49" charset="0"/>
              </a:rPr>
              <a:t>,        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"col4"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'dv_row.col4'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x</a:t>
            </a:r>
            <a:r>
              <a:rPr lang="en-US" sz="14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28053791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body" idx="1"/>
          </p:nvPr>
        </p:nvSpPr>
        <p:spPr>
          <a:xfrm>
            <a:off x="481500" y="5352725"/>
            <a:ext cx="117105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 sz="3200"/>
              <a:t>Regular expressions</a:t>
            </a:r>
            <a:endParaRPr sz="2400"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478751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Agenda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3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4" name="Google Shape;164;p26"/>
          <p:cNvSpPr txBox="1">
            <a:spLocks noGrp="1"/>
          </p:cNvSpPr>
          <p:nvPr>
            <p:ph type="body" idx="1"/>
          </p:nvPr>
        </p:nvSpPr>
        <p:spPr>
          <a:xfrm>
            <a:off x="720000" y="1036550"/>
            <a:ext cx="10620000" cy="55255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30200">
              <a:lnSpc>
                <a:spcPct val="128571"/>
              </a:lnSpc>
              <a:buFont typeface="Arial"/>
              <a:buChar char="●"/>
            </a:pPr>
            <a:r>
              <a:rPr lang="en-US"/>
              <a:t>Wide variety of problems and topics.</a:t>
            </a:r>
          </a:p>
          <a:p>
            <a:pPr marL="127000" indent="0">
              <a:lnSpc>
                <a:spcPct val="128571"/>
              </a:lnSpc>
            </a:pPr>
            <a:endParaRPr lang="en-US"/>
          </a:p>
          <a:p>
            <a:pPr indent="-330200">
              <a:lnSpc>
                <a:spcPct val="128571"/>
              </a:lnSpc>
              <a:buFont typeface="Arial"/>
              <a:buChar char="●"/>
            </a:pPr>
            <a:endParaRPr/>
          </a:p>
        </p:txBody>
      </p:sp>
      <p:sp>
        <p:nvSpPr>
          <p:cNvPr id="6" name="Google Shape;161;p26">
            <a:extLst>
              <a:ext uri="{FF2B5EF4-FFF2-40B4-BE49-F238E27FC236}">
                <a16:creationId xmlns:a16="http://schemas.microsoft.com/office/drawing/2014/main" id="{52186B81-6921-40D1-9284-9FD4B0C2409E}"/>
              </a:ext>
            </a:extLst>
          </p:cNvPr>
          <p:cNvSpPr txBox="1">
            <a:spLocks/>
          </p:cNvSpPr>
          <p:nvPr/>
        </p:nvSpPr>
        <p:spPr>
          <a:xfrm>
            <a:off x="720000" y="1530815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28571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75707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de-DE"/>
              <a:t>Code</a:t>
            </a:r>
          </a:p>
        </p:txBody>
      </p:sp>
      <p:sp>
        <p:nvSpPr>
          <p:cNvPr id="7" name="Google Shape;164;p26">
            <a:extLst>
              <a:ext uri="{FF2B5EF4-FFF2-40B4-BE49-F238E27FC236}">
                <a16:creationId xmlns:a16="http://schemas.microsoft.com/office/drawing/2014/main" id="{80C33C5B-BFE5-471A-9E3A-8CBFC7FD00A6}"/>
              </a:ext>
            </a:extLst>
          </p:cNvPr>
          <p:cNvSpPr txBox="1">
            <a:spLocks/>
          </p:cNvSpPr>
          <p:nvPr/>
        </p:nvSpPr>
        <p:spPr>
          <a:xfrm>
            <a:off x="721324" y="2299773"/>
            <a:ext cx="10620000" cy="1386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0360" algn="l" rtl="0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rgbClr val="DE5514"/>
              </a:buClr>
              <a:buSzPts val="1760"/>
              <a:buFont typeface="Open Sans"/>
              <a:buChar char="•"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-330200">
              <a:lnSpc>
                <a:spcPct val="128571"/>
              </a:lnSpc>
              <a:buFont typeface="Arial"/>
              <a:buChar char="●"/>
            </a:pPr>
            <a:r>
              <a:rPr lang="en-US"/>
              <a:t>All the code used in the presentation is available in Data Virtuality’s GitHub account.</a:t>
            </a:r>
          </a:p>
        </p:txBody>
      </p:sp>
    </p:spTree>
    <p:extLst>
      <p:ext uri="{BB962C8B-B14F-4D97-AF65-F5344CB8AC3E}">
        <p14:creationId xmlns:p14="http://schemas.microsoft.com/office/powerpoint/2010/main" val="5444558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Regular expressions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30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842EFFF-4494-4B15-A844-E15F2A307C89}"/>
              </a:ext>
            </a:extLst>
          </p:cNvPr>
          <p:cNvSpPr txBox="1"/>
          <p:nvPr/>
        </p:nvSpPr>
        <p:spPr>
          <a:xfrm>
            <a:off x="720000" y="1208834"/>
            <a:ext cx="62054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https://en.wikipedia.org/wiki/Regular_expression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261066C-8330-44D3-8432-8A9875E16AF6}"/>
              </a:ext>
            </a:extLst>
          </p:cNvPr>
          <p:cNvSpPr txBox="1"/>
          <p:nvPr/>
        </p:nvSpPr>
        <p:spPr>
          <a:xfrm>
            <a:off x="720000" y="1688895"/>
            <a:ext cx="620549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 </a:t>
            </a:r>
            <a:r>
              <a:rPr lang="en-US" b="1" i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regular expression</a:t>
            </a:r>
            <a:r>
              <a:rPr lang="en-US" b="0" i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(shortened as </a:t>
            </a:r>
            <a:r>
              <a:rPr lang="en-US" b="1" i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regex</a:t>
            </a:r>
            <a:r>
              <a:rPr lang="en-US" b="0" i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or </a:t>
            </a:r>
            <a:r>
              <a:rPr lang="en-US" b="1" i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regexp</a:t>
            </a:r>
            <a:r>
              <a:rPr lang="en-US" b="0" i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;</a:t>
            </a:r>
            <a:r>
              <a:rPr lang="en-US" b="0" i="0" u="none" strike="noStrike" baseline="3000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3"/>
              </a:rPr>
              <a:t>[1]</a:t>
            </a:r>
            <a:r>
              <a:rPr lang="en-US" b="0" i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also referred to as </a:t>
            </a:r>
            <a:r>
              <a:rPr lang="en-US" b="1" i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rational expression</a:t>
            </a:r>
            <a:r>
              <a:rPr lang="en-US" b="0" i="0" u="none" strike="noStrike" baseline="3000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4"/>
              </a:rPr>
              <a:t>[2]</a:t>
            </a:r>
            <a:r>
              <a:rPr lang="en-US" b="0" i="0" u="none" strike="noStrike" baseline="3000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5"/>
              </a:rPr>
              <a:t>[3]</a:t>
            </a:r>
            <a:r>
              <a:rPr lang="en-US" b="0" i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 is a sequence of </a:t>
            </a:r>
            <a:r>
              <a:rPr lang="en-US" b="0" i="0" u="none" strike="noStrike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6" tooltip="Thompson's construction algorithm"/>
              </a:rPr>
              <a:t>characters</a:t>
            </a:r>
            <a:r>
              <a:rPr lang="en-US" b="0" i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that specifies a </a:t>
            </a:r>
            <a:r>
              <a:rPr lang="en-US" b="0" i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search </a:t>
            </a:r>
            <a:r>
              <a:rPr lang="en-US" b="0" i="1" u="none" strike="noStrike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7" tooltip="Pattern matching"/>
              </a:rPr>
              <a:t>pattern</a:t>
            </a:r>
            <a:r>
              <a:rPr lang="en-US" b="0" i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 </a:t>
            </a:r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51E5C5A-13BE-46FB-9249-65023A3CDC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0519" y="2713921"/>
            <a:ext cx="6323662" cy="3642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B7C19CA-C962-486C-839F-6140B63068E0}"/>
              </a:ext>
            </a:extLst>
          </p:cNvPr>
          <p:cNvSpPr txBox="1"/>
          <p:nvPr/>
        </p:nvSpPr>
        <p:spPr>
          <a:xfrm>
            <a:off x="3315810" y="4104930"/>
            <a:ext cx="2286651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At least two spaces are matched, but only if they occur directly after a period (.) and before an uppercase letter.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0360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Regular expressions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31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D657B2-D307-4667-8C17-5627E95AA840}"/>
              </a:ext>
            </a:extLst>
          </p:cNvPr>
          <p:cNvSpPr txBox="1"/>
          <p:nvPr/>
        </p:nvSpPr>
        <p:spPr>
          <a:xfrm>
            <a:off x="4981955" y="3167390"/>
            <a:ext cx="62054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https://www.amazon.com/dp/B007I8S1X0/ref=dp-kindle-redirect?_encoding=UTF8&amp;btkr=1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75AD6574-5A9E-4E43-B643-E372FBD430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000" y="1118771"/>
            <a:ext cx="3629025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6663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Regular expressions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32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842EFFF-4494-4B15-A844-E15F2A307C89}"/>
              </a:ext>
            </a:extLst>
          </p:cNvPr>
          <p:cNvSpPr txBox="1"/>
          <p:nvPr/>
        </p:nvSpPr>
        <p:spPr>
          <a:xfrm>
            <a:off x="720000" y="1208834"/>
            <a:ext cx="62054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https://regexone.com/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EC4617-C0EE-4190-A809-B5752D6B3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1860361"/>
            <a:ext cx="7897327" cy="22672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3D6EF7-B49E-4AF1-9B40-0347745BED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0098" y="1208834"/>
            <a:ext cx="2648320" cy="495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0906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Regular expressions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33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842EFFF-4494-4B15-A844-E15F2A307C89}"/>
              </a:ext>
            </a:extLst>
          </p:cNvPr>
          <p:cNvSpPr txBox="1"/>
          <p:nvPr/>
        </p:nvSpPr>
        <p:spPr>
          <a:xfrm>
            <a:off x="720000" y="1208834"/>
            <a:ext cx="62054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https://regexone.com/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3D6EF7-B49E-4AF1-9B40-0347745BED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0098" y="1208834"/>
            <a:ext cx="2648320" cy="495369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34DD5F0-467D-4564-B6D8-C36A549EC1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00" y="1688895"/>
            <a:ext cx="7878274" cy="321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8303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Regular expressions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34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842EFFF-4494-4B15-A844-E15F2A307C89}"/>
              </a:ext>
            </a:extLst>
          </p:cNvPr>
          <p:cNvSpPr txBox="1"/>
          <p:nvPr/>
        </p:nvSpPr>
        <p:spPr>
          <a:xfrm>
            <a:off x="720000" y="1208834"/>
            <a:ext cx="62054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https://regex101.com/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3D6EF7-B49E-4AF1-9B40-0347745BED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0098" y="1208834"/>
            <a:ext cx="2648320" cy="495369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24E696F-9B12-4086-9251-B86E96D494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00" y="1627952"/>
            <a:ext cx="7269570" cy="4617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0082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Regular expressions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35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B18F58-11B3-4154-B420-A43E9A61737D}"/>
              </a:ext>
            </a:extLst>
          </p:cNvPr>
          <p:cNvSpPr txBox="1"/>
          <p:nvPr/>
        </p:nvSpPr>
        <p:spPr>
          <a:xfrm>
            <a:off x="84338" y="1036550"/>
            <a:ext cx="12007048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procedure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master_class_2021_adv_sql.HowToAlterStoredProcedure</a:t>
            </a:r>
            <a:r>
              <a:rPr lang="en-US" sz="1400">
                <a:solidFill>
                  <a:srgbClr val="0064C8"/>
                </a:solidFill>
                <a:latin typeface="Consolas" panose="020B0609020204030204" pitchFamily="49" charset="0"/>
              </a:rPr>
              <a:t>()</a:t>
            </a:r>
          </a:p>
          <a:p>
            <a:pPr algn="l"/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returns</a:t>
            </a:r>
            <a:r>
              <a:rPr lang="en-US" sz="14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resultString </a:t>
            </a:r>
            <a:r>
              <a:rPr lang="en-US" sz="14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begin</a:t>
            </a:r>
          </a:p>
          <a:p>
            <a:pPr algn="l"/>
            <a:endParaRPr lang="en-US" sz="1400">
              <a:latin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declare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proc_def </a:t>
            </a:r>
            <a:r>
              <a:rPr lang="en-US" sz="14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definition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"SYSADMIN.ProcDefinitions"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where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name </a:t>
            </a:r>
            <a:r>
              <a:rPr lang="en-US" sz="14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'master_class_2021_adv_sql.dummy_sproc'</a:t>
            </a:r>
            <a:r>
              <a:rPr lang="en-US" sz="14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algn="l"/>
            <a:endParaRPr lang="en-US" sz="1400">
              <a:latin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call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"master_class_2021_adv_sql.RegexReplace"</a:t>
            </a:r>
            <a:r>
              <a:rPr lang="en-US" sz="14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"initialString"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proc_def,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"regex"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'^\s*create '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"replacement"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'alter '</a:t>
            </a:r>
          </a:p>
          <a:p>
            <a:pPr algn="l"/>
            <a:r>
              <a:rPr lang="en-US" sz="1400">
                <a:solidFill>
                  <a:srgbClr val="0064C8"/>
                </a:solidFill>
                <a:latin typeface="Consolas" panose="020B0609020204030204" pitchFamily="49" charset="0"/>
              </a:rPr>
              <a:t>))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a;</a:t>
            </a:r>
          </a:p>
          <a:p>
            <a:pPr algn="l"/>
            <a:endParaRPr lang="en-US" sz="1400">
              <a:latin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end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9B5778-8119-46E6-9AE1-EF05E5C296B3}"/>
              </a:ext>
            </a:extLst>
          </p:cNvPr>
          <p:cNvSpPr txBox="1"/>
          <p:nvPr/>
        </p:nvSpPr>
        <p:spPr>
          <a:xfrm>
            <a:off x="7534182" y="3887237"/>
            <a:ext cx="441516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/>
              <a:t>alter procedure master_class_2021_adv_sql.dummy_sproc(</a:t>
            </a:r>
          </a:p>
          <a:p>
            <a:r>
              <a:rPr lang="en-US" sz="1000"/>
              <a:t>	IN reportId INTEGER NOT NULL</a:t>
            </a:r>
          </a:p>
          <a:p>
            <a:r>
              <a:rPr lang="en-US" sz="1000"/>
              <a:t>	) </a:t>
            </a:r>
          </a:p>
          <a:p>
            <a:r>
              <a:rPr lang="en-US" sz="1000"/>
              <a:t>RETURNS (</a:t>
            </a:r>
          </a:p>
          <a:p>
            <a:r>
              <a:rPr lang="en-US" sz="1000"/>
              <a:t>	"date" string,</a:t>
            </a:r>
          </a:p>
          <a:p>
            <a:r>
              <a:rPr lang="en-US" sz="1000"/>
              <a:t>	"year" string,</a:t>
            </a:r>
          </a:p>
          <a:p>
            <a:r>
              <a:rPr lang="en-US" sz="1000"/>
              <a:t>	"month" string,</a:t>
            </a:r>
          </a:p>
          <a:p>
            <a:r>
              <a:rPr lang="en-US" sz="1000"/>
              <a:t>	"day" string,</a:t>
            </a:r>
          </a:p>
          <a:p>
            <a:r>
              <a:rPr lang="en-US" sz="1000"/>
              <a:t>	"hour" string,</a:t>
            </a:r>
          </a:p>
          <a:p>
            <a:r>
              <a:rPr lang="en-US" sz="1000"/>
              <a:t>string_elements string,</a:t>
            </a:r>
          </a:p>
          <a:p>
            <a:r>
              <a:rPr lang="en-US" sz="1000"/>
              <a:t>string_metrics string</a:t>
            </a:r>
          </a:p>
          <a:p>
            <a:r>
              <a:rPr lang="en-US" sz="1000"/>
              <a:t>) AS</a:t>
            </a:r>
          </a:p>
          <a:p>
            <a:r>
              <a:rPr lang="en-US" sz="1000"/>
              <a:t>begin</a:t>
            </a:r>
          </a:p>
          <a:p>
            <a:r>
              <a:rPr lang="en-US" sz="1000"/>
              <a:t>	/* !*!*! Dummy sproc. Will be replaced dynamically. !*!*! */</a:t>
            </a:r>
          </a:p>
          <a:p>
            <a:r>
              <a:rPr lang="en-US" sz="1000"/>
              <a:t>end</a:t>
            </a:r>
          </a:p>
          <a:p>
            <a:r>
              <a:rPr lang="en-US" sz="1000"/>
              <a:t>;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E9D15B-C699-41DF-9E97-2DBB585C48C1}"/>
              </a:ext>
            </a:extLst>
          </p:cNvPr>
          <p:cNvSpPr txBox="1"/>
          <p:nvPr/>
        </p:nvSpPr>
        <p:spPr>
          <a:xfrm>
            <a:off x="1908772" y="3801805"/>
            <a:ext cx="441516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/>
              <a:t>create procedure master_class_2021_adv_sql.dummy_sproc(</a:t>
            </a:r>
          </a:p>
          <a:p>
            <a:r>
              <a:rPr lang="en-US" sz="1000"/>
              <a:t>	IN reportId INTEGER NOT NULL</a:t>
            </a:r>
          </a:p>
          <a:p>
            <a:r>
              <a:rPr lang="en-US" sz="1000"/>
              <a:t>	) </a:t>
            </a:r>
          </a:p>
          <a:p>
            <a:r>
              <a:rPr lang="en-US" sz="1000"/>
              <a:t>RETURNS (</a:t>
            </a:r>
          </a:p>
          <a:p>
            <a:r>
              <a:rPr lang="en-US" sz="1000"/>
              <a:t>	"date" string,</a:t>
            </a:r>
          </a:p>
          <a:p>
            <a:r>
              <a:rPr lang="en-US" sz="1000"/>
              <a:t>	"year" string,</a:t>
            </a:r>
          </a:p>
          <a:p>
            <a:r>
              <a:rPr lang="en-US" sz="1000"/>
              <a:t>	"month" string,</a:t>
            </a:r>
          </a:p>
          <a:p>
            <a:r>
              <a:rPr lang="en-US" sz="1000"/>
              <a:t>	"day" string,</a:t>
            </a:r>
          </a:p>
          <a:p>
            <a:r>
              <a:rPr lang="en-US" sz="1000"/>
              <a:t>	"hour" string,</a:t>
            </a:r>
          </a:p>
          <a:p>
            <a:r>
              <a:rPr lang="en-US" sz="1000"/>
              <a:t>string_elements string,</a:t>
            </a:r>
          </a:p>
          <a:p>
            <a:r>
              <a:rPr lang="en-US" sz="1000"/>
              <a:t>string_metrics string</a:t>
            </a:r>
          </a:p>
          <a:p>
            <a:r>
              <a:rPr lang="en-US" sz="1000"/>
              <a:t>) AS</a:t>
            </a:r>
          </a:p>
          <a:p>
            <a:r>
              <a:rPr lang="en-US" sz="1000"/>
              <a:t>begin</a:t>
            </a:r>
          </a:p>
          <a:p>
            <a:r>
              <a:rPr lang="en-US" sz="1000"/>
              <a:t>	/* !*!*! Dummy sproc. Will be replaced dynamically. !*!*! */</a:t>
            </a:r>
          </a:p>
          <a:p>
            <a:r>
              <a:rPr lang="en-US" sz="1000"/>
              <a:t>end</a:t>
            </a:r>
          </a:p>
          <a:p>
            <a:r>
              <a:rPr lang="en-US" sz="1000"/>
              <a:t>;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4941C768-9899-47FA-B9BA-241C5882D21A}"/>
              </a:ext>
            </a:extLst>
          </p:cNvPr>
          <p:cNvSpPr/>
          <p:nvPr/>
        </p:nvSpPr>
        <p:spPr>
          <a:xfrm>
            <a:off x="6111111" y="5045093"/>
            <a:ext cx="1281029" cy="137080"/>
          </a:xfrm>
          <a:prstGeom prst="rightArrow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69BEBDF-5BF3-4BD9-8FAB-C1E44EEC63D5}"/>
              </a:ext>
            </a:extLst>
          </p:cNvPr>
          <p:cNvSpPr/>
          <p:nvPr/>
        </p:nvSpPr>
        <p:spPr>
          <a:xfrm>
            <a:off x="1908773" y="3693110"/>
            <a:ext cx="523710" cy="451983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4E1EE27-2986-4812-9EEC-ECB3D30230AB}"/>
              </a:ext>
            </a:extLst>
          </p:cNvPr>
          <p:cNvSpPr/>
          <p:nvPr/>
        </p:nvSpPr>
        <p:spPr>
          <a:xfrm>
            <a:off x="7525481" y="3801805"/>
            <a:ext cx="523710" cy="451983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4997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Regular expressions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36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59148C-AA58-4C0B-93AC-C4F95755DC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1036550"/>
            <a:ext cx="10850489" cy="531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7974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Regular expressions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37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7FD8FD-EFAF-4C5E-B323-2E5EDA67D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860" y="818785"/>
            <a:ext cx="10774279" cy="5220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0048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4"/>
          <p:cNvSpPr/>
          <p:nvPr/>
        </p:nvSpPr>
        <p:spPr>
          <a:xfrm>
            <a:off x="336465" y="879809"/>
            <a:ext cx="5539500" cy="1718700"/>
          </a:xfrm>
          <a:prstGeom prst="roundRect">
            <a:avLst>
              <a:gd name="adj" fmla="val 16667"/>
            </a:avLst>
          </a:prstGeom>
          <a:solidFill>
            <a:srgbClr val="FFFFFF">
              <a:alpha val="69800"/>
            </a:srgbClr>
          </a:solidFill>
          <a:ln>
            <a:noFill/>
          </a:ln>
        </p:spPr>
        <p:txBody>
          <a:bodyPr spcFirstLastPara="1" wrap="square" lIns="108000" tIns="36000" rIns="36000" bIns="36000" anchor="ctr" anchorCtr="0">
            <a:noAutofit/>
          </a:bodyPr>
          <a:lstStyle/>
          <a:p>
            <a:pPr marL="0" marR="0" lvl="0" indent="0" algn="l" rtl="0">
              <a:lnSpc>
                <a:spcPct val="117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Any feedback / questions?</a:t>
            </a:r>
            <a:endParaRPr sz="24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3" name="Google Shape;373;p54"/>
          <p:cNvSpPr txBox="1">
            <a:spLocks noGrp="1"/>
          </p:cNvSpPr>
          <p:nvPr>
            <p:ph type="ftr" idx="11"/>
          </p:nvPr>
        </p:nvSpPr>
        <p:spPr>
          <a:xfrm>
            <a:off x="450000" y="6490775"/>
            <a:ext cx="763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5"/>
          <p:cNvSpPr txBox="1">
            <a:spLocks noGrp="1"/>
          </p:cNvSpPr>
          <p:nvPr>
            <p:ph type="ftr" idx="11"/>
          </p:nvPr>
        </p:nvSpPr>
        <p:spPr>
          <a:xfrm>
            <a:off x="518615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@ Data Virtuality GmbH 2021</a:t>
            </a:r>
            <a:endParaRPr/>
          </a:p>
        </p:txBody>
      </p:sp>
      <p:sp>
        <p:nvSpPr>
          <p:cNvPr id="379" name="Google Shape;379;p55"/>
          <p:cNvSpPr txBox="1"/>
          <p:nvPr/>
        </p:nvSpPr>
        <p:spPr>
          <a:xfrm>
            <a:off x="518625" y="1082150"/>
            <a:ext cx="5989800" cy="10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0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Thank you!</a:t>
            </a:r>
            <a:endParaRPr sz="4000"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0" name="Google Shape;380;p55"/>
          <p:cNvSpPr txBox="1"/>
          <p:nvPr/>
        </p:nvSpPr>
        <p:spPr>
          <a:xfrm>
            <a:off x="518625" y="2865125"/>
            <a:ext cx="8968200" cy="304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Please feel free to contact us at:</a:t>
            </a:r>
            <a:endParaRPr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info@datavirtuality.com</a:t>
            </a:r>
            <a:endParaRPr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de-DE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or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de-DE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visit us at:</a:t>
            </a:r>
            <a:endParaRPr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datavirtuality.com</a:t>
            </a:r>
            <a:endParaRPr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body" idx="1"/>
          </p:nvPr>
        </p:nvSpPr>
        <p:spPr>
          <a:xfrm>
            <a:off x="481500" y="5352725"/>
            <a:ext cx="117105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 sz="3200"/>
              <a:t>Tally table or numbers table</a:t>
            </a:r>
            <a:endParaRPr sz="2400"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What is a numbers table or tally table?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5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804BBE-EE25-481C-B55D-E60379151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990" y="1726041"/>
            <a:ext cx="666843" cy="2676899"/>
          </a:xfrm>
          <a:prstGeom prst="rect">
            <a:avLst/>
          </a:prstGeom>
        </p:spPr>
      </p:pic>
      <p:sp>
        <p:nvSpPr>
          <p:cNvPr id="18" name="Arrow: Right 17">
            <a:extLst>
              <a:ext uri="{FF2B5EF4-FFF2-40B4-BE49-F238E27FC236}">
                <a16:creationId xmlns:a16="http://schemas.microsoft.com/office/drawing/2014/main" id="{BB406A66-8E91-44D7-BB94-E6FCB9B5050B}"/>
              </a:ext>
            </a:extLst>
          </p:cNvPr>
          <p:cNvSpPr/>
          <p:nvPr/>
        </p:nvSpPr>
        <p:spPr>
          <a:xfrm rot="10800000">
            <a:off x="3641833" y="1798882"/>
            <a:ext cx="2871765" cy="522440"/>
          </a:xfrm>
          <a:prstGeom prst="rightArrow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FEF8BC-6D90-4DB7-B012-7566658279F5}"/>
              </a:ext>
            </a:extLst>
          </p:cNvPr>
          <p:cNvSpPr txBox="1"/>
          <p:nvPr/>
        </p:nvSpPr>
        <p:spPr>
          <a:xfrm>
            <a:off x="6513598" y="1906212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Starts at 1</a:t>
            </a:r>
          </a:p>
        </p:txBody>
      </p:sp>
    </p:spTree>
    <p:extLst>
      <p:ext uri="{BB962C8B-B14F-4D97-AF65-F5344CB8AC3E}">
        <p14:creationId xmlns:p14="http://schemas.microsoft.com/office/powerpoint/2010/main" val="4127803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Numbers table or tally table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6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D39F68-05E6-420A-A3B5-E22B704D056A}"/>
              </a:ext>
            </a:extLst>
          </p:cNvPr>
          <p:cNvSpPr txBox="1"/>
          <p:nvPr/>
        </p:nvSpPr>
        <p:spPr>
          <a:xfrm>
            <a:off x="720000" y="1510675"/>
            <a:ext cx="62054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  <a:latin typeface="Consolas" panose="020B0609020204030204" pitchFamily="49" charset="0"/>
              </a:rPr>
              <a:t>Create the Numbers table in DWH</a:t>
            </a:r>
            <a:endParaRPr lang="en-US" sz="140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call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"master_class_2021_adv_sql._InitNumberTable"</a:t>
            </a:r>
            <a:r>
              <a:rPr lang="en-US" sz="1400">
                <a:solidFill>
                  <a:srgbClr val="0064C8"/>
                </a:solidFill>
                <a:latin typeface="Consolas" panose="020B0609020204030204" pitchFamily="49" charset="0"/>
              </a:rPr>
              <a:t>()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9289B1A-BED1-46FF-B5C4-3F751EC2AA0F}"/>
              </a:ext>
            </a:extLst>
          </p:cNvPr>
          <p:cNvSpPr txBox="1"/>
          <p:nvPr/>
        </p:nvSpPr>
        <p:spPr>
          <a:xfrm>
            <a:off x="2556769" y="2473631"/>
            <a:ext cx="99651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400">
              <a:latin typeface="Consolas" panose="020B0609020204030204" pitchFamily="49" charset="0"/>
            </a:endParaRPr>
          </a:p>
          <a:p>
            <a:pPr algn="l"/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call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"dwh.native"</a:t>
            </a:r>
            <a:r>
              <a:rPr lang="en-US" sz="14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"request"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'ALTER TABLE "dwh_dv_2_4_5"."Numbers" ADD PRIMARY KEY (n);'</a:t>
            </a:r>
            <a:r>
              <a:rPr lang="en-US" sz="14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4B468A-5490-4E81-8A35-9BDF87A87918}"/>
              </a:ext>
            </a:extLst>
          </p:cNvPr>
          <p:cNvSpPr txBox="1"/>
          <p:nvPr/>
        </p:nvSpPr>
        <p:spPr>
          <a:xfrm>
            <a:off x="720000" y="3542562"/>
            <a:ext cx="62054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dwh_dv_2_4_5</a:t>
            </a:r>
            <a:r>
              <a:rPr lang="en-US" sz="1400">
                <a:solidFill>
                  <a:schemeClr val="tx1"/>
                </a:solidFill>
                <a:latin typeface="Consolas" panose="020B0609020204030204" pitchFamily="49" charset="0"/>
              </a:rPr>
              <a:t> is the name of my schema in my DWH</a:t>
            </a:r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D80EF6-257F-4A9D-9D2D-008A0F1ED2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6682" y="4206379"/>
            <a:ext cx="6373114" cy="170521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291BAB2-BD42-4994-87CF-40C9EF8657D0}"/>
              </a:ext>
            </a:extLst>
          </p:cNvPr>
          <p:cNvSpPr/>
          <p:nvPr/>
        </p:nvSpPr>
        <p:spPr>
          <a:xfrm>
            <a:off x="2556769" y="5643460"/>
            <a:ext cx="6273028" cy="268132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156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Using Numbers table with dates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7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1B0861-BB9F-42FC-92DD-C0552092735D}"/>
              </a:ext>
            </a:extLst>
          </p:cNvPr>
          <p:cNvSpPr txBox="1"/>
          <p:nvPr/>
        </p:nvSpPr>
        <p:spPr>
          <a:xfrm>
            <a:off x="593756" y="3027594"/>
            <a:ext cx="625092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virtual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procedure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master_class_2021_adv_sql.dateaxis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IN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start_date </a:t>
            </a:r>
            <a:r>
              <a:rPr lang="en-US" sz="1200">
                <a:solidFill>
                  <a:srgbClr val="008C8C"/>
                </a:solidFill>
                <a:latin typeface="Consolas" panose="020B0609020204030204" pitchFamily="49" charset="0"/>
              </a:rPr>
              <a:t>date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IN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num_days </a:t>
            </a:r>
            <a:r>
              <a:rPr lang="en-US" sz="1200">
                <a:solidFill>
                  <a:srgbClr val="008C8C"/>
                </a:solidFill>
                <a:latin typeface="Consolas" panose="020B0609020204030204" pitchFamily="49" charset="0"/>
              </a:rPr>
              <a:t>integer</a:t>
            </a:r>
          </a:p>
          <a:p>
            <a:pPr algn="l"/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returns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xdate </a:t>
            </a:r>
            <a:r>
              <a:rPr lang="en-US" sz="1200">
                <a:solidFill>
                  <a:srgbClr val="008C8C"/>
                </a:solidFill>
                <a:latin typeface="Consolas" panose="020B0609020204030204" pitchFamily="49" charset="0"/>
              </a:rPr>
              <a:t>date</a:t>
            </a:r>
          </a:p>
          <a:p>
            <a:pPr algn="l"/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begin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9B0050"/>
                </a:solidFill>
                <a:latin typeface="Consolas" panose="020B0609020204030204" pitchFamily="49" charset="0"/>
              </a:rPr>
              <a:t>timestampadd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SQL_TSI_DAY, n.n -1, start_date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8C8C"/>
                </a:solidFill>
                <a:latin typeface="Consolas" panose="020B0609020204030204" pitchFamily="49" charset="0"/>
              </a:rPr>
              <a:t>date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"dwh.Numbers"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n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where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n.n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&lt;=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num_days;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end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  <a:endParaRPr lang="en-US" sz="12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418A9F-26DE-4770-BAB6-4B7419787B86}"/>
              </a:ext>
            </a:extLst>
          </p:cNvPr>
          <p:cNvSpPr txBox="1"/>
          <p:nvPr/>
        </p:nvSpPr>
        <p:spPr>
          <a:xfrm>
            <a:off x="720000" y="1427838"/>
            <a:ext cx="1114944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call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"master_class_2021_adv_sql.dateaxis"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"start_date"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'2021-06-02'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"num_days"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AA00AA"/>
                </a:solidFill>
                <a:latin typeface="Consolas" panose="020B0609020204030204" pitchFamily="49" charset="0"/>
              </a:rPr>
              <a:t>5</a:t>
            </a:r>
          </a:p>
          <a:p>
            <a:pPr algn="l"/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a;;</a:t>
            </a:r>
            <a:endParaRPr lang="en-US" sz="12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C38623-16F1-4A78-8BFC-1801E7813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1114" y="1284255"/>
            <a:ext cx="1171739" cy="149563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41BD017-FA7C-4BDB-B70C-0CEB8E7B71B8}"/>
              </a:ext>
            </a:extLst>
          </p:cNvPr>
          <p:cNvSpPr txBox="1"/>
          <p:nvPr/>
        </p:nvSpPr>
        <p:spPr>
          <a:xfrm>
            <a:off x="9894163" y="4056186"/>
            <a:ext cx="222385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pt-BR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pt-BR" sz="1200">
                <a:solidFill>
                  <a:srgbClr val="000000"/>
                </a:solidFill>
                <a:latin typeface="Consolas" panose="020B0609020204030204" pitchFamily="49" charset="0"/>
              </a:rPr>
              <a:t> n, n</a:t>
            </a:r>
            <a:r>
              <a:rPr lang="pt-BR" sz="1200">
                <a:solidFill>
                  <a:srgbClr val="FF7412"/>
                </a:solidFill>
                <a:latin typeface="Consolas" panose="020B0609020204030204" pitchFamily="49" charset="0"/>
              </a:rPr>
              <a:t>-</a:t>
            </a:r>
            <a:r>
              <a:rPr lang="pt-BR" sz="12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pt-BR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t-BR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pt-BR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t-BR" sz="1200">
                <a:solidFill>
                  <a:srgbClr val="009600"/>
                </a:solidFill>
                <a:latin typeface="Consolas" panose="020B0609020204030204" pitchFamily="49" charset="0"/>
              </a:rPr>
              <a:t>"n-1"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"dwh.Numbers"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n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where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n.n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&lt;=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AA00AA"/>
                </a:solidFill>
                <a:latin typeface="Consolas" panose="020B0609020204030204" pitchFamily="49" charset="0"/>
              </a:rPr>
              <a:t>5</a:t>
            </a:r>
            <a:endParaRPr lang="en-US" sz="12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11269F-DD0D-49C3-9433-526D58F0EB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1184" y="3785931"/>
            <a:ext cx="724001" cy="129558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17413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Using Numbers table with text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8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1B0861-BB9F-42FC-92DD-C0552092735D}"/>
              </a:ext>
            </a:extLst>
          </p:cNvPr>
          <p:cNvSpPr txBox="1"/>
          <p:nvPr/>
        </p:nvSpPr>
        <p:spPr>
          <a:xfrm>
            <a:off x="593756" y="3027594"/>
            <a:ext cx="625092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alter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virtual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procedure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master_class_2021_adv_sql.split_text 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IN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str </a:t>
            </a:r>
            <a:r>
              <a:rPr lang="en-US" sz="12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</a:p>
          <a:p>
            <a:pPr algn="l"/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returns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position </a:t>
            </a:r>
            <a:r>
              <a:rPr lang="en-US" sz="1200">
                <a:solidFill>
                  <a:srgbClr val="008C8C"/>
                </a:solidFill>
                <a:latin typeface="Consolas" panose="020B0609020204030204" pitchFamily="49" charset="0"/>
              </a:rPr>
              <a:t>long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,xchar </a:t>
            </a:r>
            <a:r>
              <a:rPr lang="en-US" sz="1200">
                <a:solidFill>
                  <a:srgbClr val="008C8C"/>
                </a:solidFill>
                <a:latin typeface="Consolas" panose="020B0609020204030204" pitchFamily="49" charset="0"/>
              </a:rPr>
              <a:t>string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begin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n.n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,</a:t>
            </a:r>
            <a:r>
              <a:rPr lang="en-US" sz="1200">
                <a:solidFill>
                  <a:srgbClr val="9B0050"/>
                </a:solidFill>
                <a:latin typeface="Consolas" panose="020B0609020204030204" pitchFamily="49" charset="0"/>
              </a:rPr>
              <a:t>SUBSTRING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str, </a:t>
            </a:r>
            <a:r>
              <a:rPr lang="en-US" sz="12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n.n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8C8C"/>
                </a:solidFill>
                <a:latin typeface="Consolas" panose="020B0609020204030204" pitchFamily="49" charset="0"/>
              </a:rPr>
              <a:t>integer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2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"dwh.Numbers"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n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where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n.n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&lt;=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9B0050"/>
                </a:solidFill>
                <a:latin typeface="Consolas" panose="020B0609020204030204" pitchFamily="49" charset="0"/>
              </a:rPr>
              <a:t>length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str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;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end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418A9F-26DE-4770-BAB6-4B7419787B86}"/>
              </a:ext>
            </a:extLst>
          </p:cNvPr>
          <p:cNvSpPr txBox="1"/>
          <p:nvPr/>
        </p:nvSpPr>
        <p:spPr>
          <a:xfrm>
            <a:off x="720000" y="1427838"/>
            <a:ext cx="111494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call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"master_class_2021_adv_sql.split_text"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"str"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=&gt;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'data virtuality'</a:t>
            </a:r>
          </a:p>
          <a:p>
            <a:pPr algn="l"/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a;;</a:t>
            </a:r>
            <a:endParaRPr lang="en-US" sz="12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1BD017-FA7C-4BDB-B70C-0CEB8E7B71B8}"/>
              </a:ext>
            </a:extLst>
          </p:cNvPr>
          <p:cNvSpPr txBox="1"/>
          <p:nvPr/>
        </p:nvSpPr>
        <p:spPr>
          <a:xfrm>
            <a:off x="8407153" y="4056186"/>
            <a:ext cx="37108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n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"dwh.Numbers"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n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where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n.n </a:t>
            </a:r>
            <a:r>
              <a:rPr lang="en-US" sz="1200">
                <a:solidFill>
                  <a:srgbClr val="FF7412"/>
                </a:solidFill>
                <a:latin typeface="Consolas" panose="020B0609020204030204" pitchFamily="49" charset="0"/>
              </a:rPr>
              <a:t>&lt;=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9B0050"/>
                </a:solidFill>
                <a:latin typeface="Consolas" panose="020B0609020204030204" pitchFamily="49" charset="0"/>
              </a:rPr>
              <a:t>length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'data virtuality'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  <a:endParaRPr lang="en-US" sz="12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957D19-A7FE-4AE8-B908-89EFF2E4F5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277" y="231553"/>
            <a:ext cx="1057423" cy="303889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3CC06B3-EADC-491C-B3C5-477D535D1A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5033" y="3429000"/>
            <a:ext cx="438211" cy="306747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41692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body" idx="1"/>
          </p:nvPr>
        </p:nvSpPr>
        <p:spPr>
          <a:xfrm>
            <a:off x="481500" y="5352725"/>
            <a:ext cx="117105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 sz="3200"/>
              <a:t>Data gaps and overlaps</a:t>
            </a:r>
            <a:endParaRPr sz="2400"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855815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5426</TotalTime>
  <Words>3405</Words>
  <Application>Microsoft Office PowerPoint</Application>
  <PresentationFormat>Widescreen</PresentationFormat>
  <Paragraphs>678</Paragraphs>
  <Slides>39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Arial</vt:lpstr>
      <vt:lpstr>Calibri</vt:lpstr>
      <vt:lpstr>Open Sans</vt:lpstr>
      <vt:lpstr>Consolas</vt:lpstr>
      <vt:lpstr>Office</vt:lpstr>
      <vt:lpstr>PowerPoint Presentation</vt:lpstr>
      <vt:lpstr>DATA VIRTUALITY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carlos</dc:creator>
  <cp:lastModifiedBy>Carlos Klapp</cp:lastModifiedBy>
  <cp:revision>123</cp:revision>
  <dcterms:modified xsi:type="dcterms:W3CDTF">2021-06-01T12:16:35Z</dcterms:modified>
</cp:coreProperties>
</file>